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34"/>
  </p:notesMasterIdLst>
  <p:handoutMasterIdLst>
    <p:handoutMasterId r:id="rId35"/>
  </p:handoutMasterIdLst>
  <p:sldIdLst>
    <p:sldId id="330" r:id="rId6"/>
    <p:sldId id="336" r:id="rId7"/>
    <p:sldId id="427" r:id="rId8"/>
    <p:sldId id="433" r:id="rId9"/>
    <p:sldId id="434" r:id="rId10"/>
    <p:sldId id="435" r:id="rId11"/>
    <p:sldId id="436" r:id="rId12"/>
    <p:sldId id="437" r:id="rId13"/>
    <p:sldId id="438" r:id="rId14"/>
    <p:sldId id="439" r:id="rId15"/>
    <p:sldId id="440" r:id="rId16"/>
    <p:sldId id="441" r:id="rId17"/>
    <p:sldId id="442" r:id="rId18"/>
    <p:sldId id="443" r:id="rId19"/>
    <p:sldId id="444" r:id="rId20"/>
    <p:sldId id="446" r:id="rId21"/>
    <p:sldId id="447" r:id="rId22"/>
    <p:sldId id="448" r:id="rId23"/>
    <p:sldId id="449" r:id="rId24"/>
    <p:sldId id="451" r:id="rId25"/>
    <p:sldId id="452" r:id="rId26"/>
    <p:sldId id="453" r:id="rId27"/>
    <p:sldId id="454" r:id="rId28"/>
    <p:sldId id="455" r:id="rId29"/>
    <p:sldId id="456" r:id="rId30"/>
    <p:sldId id="457" r:id="rId31"/>
    <p:sldId id="483" r:id="rId32"/>
    <p:sldId id="298" r:id="rId33"/>
  </p:sldIdLst>
  <p:sldSz cx="9144000" cy="6858000" type="screen4x3"/>
  <p:notesSz cx="6858000" cy="9144000"/>
  <p:embeddedFontLst>
    <p:embeddedFont>
      <p:font typeface="Noto Sans Symbols" panose="020B0604020202020204" pitchFamily="34" charset="0"/>
      <p:regular r:id="rId36"/>
      <p:bold r:id="rId37"/>
      <p:italic r:id="rId38"/>
      <p:boldItalic r:id="rId39"/>
    </p:embeddedFont>
    <p:embeddedFont>
      <p:font typeface="Verdana" panose="020B060403050404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770"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B63CB-C3C0-124E-A52B-994B2D777ABB}" v="13" dt="2024-10-27T15:42:18.505"/>
  </p1510:revLst>
</p1510:revInfo>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8" autoAdjust="0"/>
    <p:restoredTop sz="86422" autoAdjust="0"/>
  </p:normalViewPr>
  <p:slideViewPr>
    <p:cSldViewPr snapToGrid="0" snapToObjects="1">
      <p:cViewPr>
        <p:scale>
          <a:sx n="124" d="100"/>
          <a:sy n="124" d="100"/>
        </p:scale>
        <p:origin x="1008" y="-600"/>
      </p:cViewPr>
      <p:guideLst>
        <p:guide orient="horz" pos="3770"/>
        <p:guide pos="295"/>
        <p:guide orient="horz" pos="4178"/>
        <p:guide orient="horz" pos="119"/>
        <p:guide orient="horz" pos="709"/>
        <p:guide orient="horz" pos="1071"/>
        <p:guide pos="635"/>
      </p:guideLst>
    </p:cSldViewPr>
  </p:slideViewPr>
  <p:outlineViewPr>
    <p:cViewPr>
      <p:scale>
        <a:sx n="33" d="100"/>
        <a:sy n="33" d="100"/>
      </p:scale>
      <p:origin x="0" y="-20984"/>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lah O Alshalan" userId="b5f3f57b-ab63-41c5-8145-087ccfb5e07e" providerId="ADAL" clId="{024B63CB-C3C0-124E-A52B-994B2D777ABB}"/>
    <pc:docChg chg="undo custSel addSld delSld modSld">
      <pc:chgData name="Abdullah O Alshalan" userId="b5f3f57b-ab63-41c5-8145-087ccfb5e07e" providerId="ADAL" clId="{024B63CB-C3C0-124E-A52B-994B2D777ABB}" dt="2024-10-27T22:20:33.587" v="57" actId="20577"/>
      <pc:docMkLst>
        <pc:docMk/>
      </pc:docMkLst>
      <pc:sldChg chg="modSp add del mod">
        <pc:chgData name="Abdullah O Alshalan" userId="b5f3f57b-ab63-41c5-8145-087ccfb5e07e" providerId="ADAL" clId="{024B63CB-C3C0-124E-A52B-994B2D777ABB}" dt="2024-10-27T20:20:49.334" v="49" actId="2696"/>
        <pc:sldMkLst>
          <pc:docMk/>
          <pc:sldMk cId="3717135531" sldId="257"/>
        </pc:sldMkLst>
        <pc:spChg chg="mod">
          <ac:chgData name="Abdullah O Alshalan" userId="b5f3f57b-ab63-41c5-8145-087ccfb5e07e" providerId="ADAL" clId="{024B63CB-C3C0-124E-A52B-994B2D777ABB}" dt="2024-10-27T15:38:52.483" v="31" actId="108"/>
          <ac:spMkLst>
            <pc:docMk/>
            <pc:sldMk cId="3717135531" sldId="257"/>
            <ac:spMk id="2" creationId="{1470E628-BFC8-7141-9275-EAF13A669A13}"/>
          </ac:spMkLst>
        </pc:spChg>
      </pc:sldChg>
      <pc:sldChg chg="modSp add del mod">
        <pc:chgData name="Abdullah O Alshalan" userId="b5f3f57b-ab63-41c5-8145-087ccfb5e07e" providerId="ADAL" clId="{024B63CB-C3C0-124E-A52B-994B2D777ABB}" dt="2024-10-27T20:20:47.726" v="48" actId="2696"/>
        <pc:sldMkLst>
          <pc:docMk/>
          <pc:sldMk cId="2558268824" sldId="258"/>
        </pc:sldMkLst>
        <pc:spChg chg="mod">
          <ac:chgData name="Abdullah O Alshalan" userId="b5f3f57b-ab63-41c5-8145-087ccfb5e07e" providerId="ADAL" clId="{024B63CB-C3C0-124E-A52B-994B2D777ABB}" dt="2024-10-27T15:38:55.983" v="32" actId="108"/>
          <ac:spMkLst>
            <pc:docMk/>
            <pc:sldMk cId="2558268824" sldId="258"/>
            <ac:spMk id="2" creationId="{E12C4255-1DA4-2A4F-88BD-30EFB475AF61}"/>
          </ac:spMkLst>
        </pc:spChg>
        <pc:spChg chg="mod">
          <ac:chgData name="Abdullah O Alshalan" userId="b5f3f57b-ab63-41c5-8145-087ccfb5e07e" providerId="ADAL" clId="{024B63CB-C3C0-124E-A52B-994B2D777ABB}" dt="2024-10-27T15:41:12.111" v="35" actId="20577"/>
          <ac:spMkLst>
            <pc:docMk/>
            <pc:sldMk cId="2558268824" sldId="258"/>
            <ac:spMk id="3" creationId="{AFE29820-1BEA-A04D-A37F-87560E2F0484}"/>
          </ac:spMkLst>
        </pc:spChg>
        <pc:spChg chg="mod">
          <ac:chgData name="Abdullah O Alshalan" userId="b5f3f57b-ab63-41c5-8145-087ccfb5e07e" providerId="ADAL" clId="{024B63CB-C3C0-124E-A52B-994B2D777ABB}" dt="2024-10-27T15:41:45.268" v="38" actId="207"/>
          <ac:spMkLst>
            <pc:docMk/>
            <pc:sldMk cId="2558268824" sldId="258"/>
            <ac:spMk id="4" creationId="{F1763819-EF63-144D-9C6F-11C4F7A8F021}"/>
          </ac:spMkLst>
        </pc:spChg>
      </pc:sldChg>
      <pc:sldChg chg="modSp add del">
        <pc:chgData name="Abdullah O Alshalan" userId="b5f3f57b-ab63-41c5-8145-087ccfb5e07e" providerId="ADAL" clId="{024B63CB-C3C0-124E-A52B-994B2D777ABB}" dt="2024-10-27T20:20:45.255" v="46" actId="2696"/>
        <pc:sldMkLst>
          <pc:docMk/>
          <pc:sldMk cId="4288593875" sldId="259"/>
        </pc:sldMkLst>
        <pc:spChg chg="mod">
          <ac:chgData name="Abdullah O Alshalan" userId="b5f3f57b-ab63-41c5-8145-087ccfb5e07e" providerId="ADAL" clId="{024B63CB-C3C0-124E-A52B-994B2D777ABB}" dt="2024-10-27T15:41:53.432" v="39" actId="207"/>
          <ac:spMkLst>
            <pc:docMk/>
            <pc:sldMk cId="4288593875" sldId="259"/>
            <ac:spMk id="12" creationId="{8D2E76BC-70C2-414D-8789-BAC16BDB6FEC}"/>
          </ac:spMkLst>
        </pc:spChg>
      </pc:sldChg>
      <pc:sldChg chg="add del">
        <pc:chgData name="Abdullah O Alshalan" userId="b5f3f57b-ab63-41c5-8145-087ccfb5e07e" providerId="ADAL" clId="{024B63CB-C3C0-124E-A52B-994B2D777ABB}" dt="2024-10-27T20:20:46.322" v="47" actId="2696"/>
        <pc:sldMkLst>
          <pc:docMk/>
          <pc:sldMk cId="3586430965" sldId="260"/>
        </pc:sldMkLst>
      </pc:sldChg>
      <pc:sldChg chg="modSp add del mod">
        <pc:chgData name="Abdullah O Alshalan" userId="b5f3f57b-ab63-41c5-8145-087ccfb5e07e" providerId="ADAL" clId="{024B63CB-C3C0-124E-A52B-994B2D777ABB}" dt="2024-10-27T20:20:44.208" v="45" actId="2696"/>
        <pc:sldMkLst>
          <pc:docMk/>
          <pc:sldMk cId="1818819869" sldId="261"/>
        </pc:sldMkLst>
        <pc:spChg chg="mod">
          <ac:chgData name="Abdullah O Alshalan" userId="b5f3f57b-ab63-41c5-8145-087ccfb5e07e" providerId="ADAL" clId="{024B63CB-C3C0-124E-A52B-994B2D777ABB}" dt="2024-10-27T15:38:26.104" v="28" actId="27636"/>
          <ac:spMkLst>
            <pc:docMk/>
            <pc:sldMk cId="1818819869" sldId="261"/>
            <ac:spMk id="2" creationId="{E12C4255-1DA4-2A4F-88BD-30EFB475AF61}"/>
          </ac:spMkLst>
        </pc:spChg>
        <pc:spChg chg="mod">
          <ac:chgData name="Abdullah O Alshalan" userId="b5f3f57b-ab63-41c5-8145-087ccfb5e07e" providerId="ADAL" clId="{024B63CB-C3C0-124E-A52B-994B2D777ABB}" dt="2024-10-27T15:42:00.184" v="40" actId="207"/>
          <ac:spMkLst>
            <pc:docMk/>
            <pc:sldMk cId="1818819869" sldId="261"/>
            <ac:spMk id="12" creationId="{8D2E76BC-70C2-414D-8789-BAC16BDB6FEC}"/>
          </ac:spMkLst>
        </pc:spChg>
        <pc:graphicFrameChg chg="mod">
          <ac:chgData name="Abdullah O Alshalan" userId="b5f3f57b-ab63-41c5-8145-087ccfb5e07e" providerId="ADAL" clId="{024B63CB-C3C0-124E-A52B-994B2D777ABB}" dt="2024-10-27T15:42:05.074" v="42" actId="207"/>
          <ac:graphicFrameMkLst>
            <pc:docMk/>
            <pc:sldMk cId="1818819869" sldId="261"/>
            <ac:graphicFrameMk id="3" creationId="{003A4DE0-EF5A-4A48-810A-96073C6F8797}"/>
          </ac:graphicFrameMkLst>
        </pc:graphicFrameChg>
      </pc:sldChg>
      <pc:sldChg chg="modSp add del">
        <pc:chgData name="Abdullah O Alshalan" userId="b5f3f57b-ab63-41c5-8145-087ccfb5e07e" providerId="ADAL" clId="{024B63CB-C3C0-124E-A52B-994B2D777ABB}" dt="2024-10-27T20:20:42.791" v="44" actId="2696"/>
        <pc:sldMkLst>
          <pc:docMk/>
          <pc:sldMk cId="3737631458" sldId="262"/>
        </pc:sldMkLst>
        <pc:spChg chg="mod">
          <ac:chgData name="Abdullah O Alshalan" userId="b5f3f57b-ab63-41c5-8145-087ccfb5e07e" providerId="ADAL" clId="{024B63CB-C3C0-124E-A52B-994B2D777ABB}" dt="2024-10-27T15:42:18.505" v="43" actId="207"/>
          <ac:spMkLst>
            <pc:docMk/>
            <pc:sldMk cId="3737631458" sldId="262"/>
            <ac:spMk id="12" creationId="{8D2E76BC-70C2-414D-8789-BAC16BDB6FEC}"/>
          </ac:spMkLst>
        </pc:spChg>
      </pc:sldChg>
      <pc:sldChg chg="del">
        <pc:chgData name="Abdullah O Alshalan" userId="b5f3f57b-ab63-41c5-8145-087ccfb5e07e" providerId="ADAL" clId="{024B63CB-C3C0-124E-A52B-994B2D777ABB}" dt="2024-10-27T21:41:47.335" v="54" actId="2696"/>
        <pc:sldMkLst>
          <pc:docMk/>
          <pc:sldMk cId="3135339707" sldId="429"/>
        </pc:sldMkLst>
      </pc:sldChg>
      <pc:sldChg chg="del">
        <pc:chgData name="Abdullah O Alshalan" userId="b5f3f57b-ab63-41c5-8145-087ccfb5e07e" providerId="ADAL" clId="{024B63CB-C3C0-124E-A52B-994B2D777ABB}" dt="2024-10-27T21:41:43.970" v="53" actId="2696"/>
        <pc:sldMkLst>
          <pc:docMk/>
          <pc:sldMk cId="3019617780" sldId="430"/>
        </pc:sldMkLst>
      </pc:sldChg>
      <pc:sldChg chg="del">
        <pc:chgData name="Abdullah O Alshalan" userId="b5f3f57b-ab63-41c5-8145-087ccfb5e07e" providerId="ADAL" clId="{024B63CB-C3C0-124E-A52B-994B2D777ABB}" dt="2024-10-27T21:41:42.786" v="52" actId="2696"/>
        <pc:sldMkLst>
          <pc:docMk/>
          <pc:sldMk cId="1341791566" sldId="431"/>
        </pc:sldMkLst>
      </pc:sldChg>
      <pc:sldChg chg="del">
        <pc:chgData name="Abdullah O Alshalan" userId="b5f3f57b-ab63-41c5-8145-087ccfb5e07e" providerId="ADAL" clId="{024B63CB-C3C0-124E-A52B-994B2D777ABB}" dt="2024-10-27T21:41:41.687" v="51" actId="2696"/>
        <pc:sldMkLst>
          <pc:docMk/>
          <pc:sldMk cId="1021078733" sldId="432"/>
        </pc:sldMkLst>
      </pc:sldChg>
      <pc:sldChg chg="del">
        <pc:chgData name="Abdullah O Alshalan" userId="b5f3f57b-ab63-41c5-8145-087ccfb5e07e" providerId="ADAL" clId="{024B63CB-C3C0-124E-A52B-994B2D777ABB}" dt="2024-10-27T22:19:38.901" v="55" actId="2696"/>
        <pc:sldMkLst>
          <pc:docMk/>
          <pc:sldMk cId="1457581444" sldId="445"/>
        </pc:sldMkLst>
      </pc:sldChg>
      <pc:sldChg chg="modSp mod">
        <pc:chgData name="Abdullah O Alshalan" userId="b5f3f57b-ab63-41c5-8145-087ccfb5e07e" providerId="ADAL" clId="{024B63CB-C3C0-124E-A52B-994B2D777ABB}" dt="2024-10-27T22:20:33.587" v="57" actId="20577"/>
        <pc:sldMkLst>
          <pc:docMk/>
          <pc:sldMk cId="4061077974" sldId="446"/>
        </pc:sldMkLst>
        <pc:spChg chg="mod">
          <ac:chgData name="Abdullah O Alshalan" userId="b5f3f57b-ab63-41c5-8145-087ccfb5e07e" providerId="ADAL" clId="{024B63CB-C3C0-124E-A52B-994B2D777ABB}" dt="2024-10-27T22:20:33.587" v="57" actId="20577"/>
          <ac:spMkLst>
            <pc:docMk/>
            <pc:sldMk cId="4061077974" sldId="446"/>
            <ac:spMk id="3" creationId="{9BB40804-F11A-4616-A348-E9B8D4C182B5}"/>
          </ac:spMkLst>
        </pc:spChg>
      </pc:sldChg>
      <pc:sldChg chg="del">
        <pc:chgData name="Abdullah O Alshalan" userId="b5f3f57b-ab63-41c5-8145-087ccfb5e07e" providerId="ADAL" clId="{024B63CB-C3C0-124E-A52B-994B2D777ABB}" dt="2024-10-27T20:32:13.357" v="50" actId="2696"/>
        <pc:sldMkLst>
          <pc:docMk/>
          <pc:sldMk cId="3252566819" sldId="450"/>
        </pc:sldMkLst>
      </pc:sldChg>
      <pc:sldChg chg="del">
        <pc:chgData name="Abdullah O Alshalan" userId="b5f3f57b-ab63-41c5-8145-087ccfb5e07e" providerId="ADAL" clId="{024B63CB-C3C0-124E-A52B-994B2D777ABB}" dt="2024-10-27T15:33:00.536" v="0" actId="2696"/>
        <pc:sldMkLst>
          <pc:docMk/>
          <pc:sldMk cId="189499193" sldId="459"/>
        </pc:sldMkLst>
      </pc:sldChg>
      <pc:sldChg chg="del">
        <pc:chgData name="Abdullah O Alshalan" userId="b5f3f57b-ab63-41c5-8145-087ccfb5e07e" providerId="ADAL" clId="{024B63CB-C3C0-124E-A52B-994B2D777ABB}" dt="2024-10-27T15:33:00.549" v="1" actId="2696"/>
        <pc:sldMkLst>
          <pc:docMk/>
          <pc:sldMk cId="3396369104" sldId="460"/>
        </pc:sldMkLst>
      </pc:sldChg>
      <pc:sldChg chg="del">
        <pc:chgData name="Abdullah O Alshalan" userId="b5f3f57b-ab63-41c5-8145-087ccfb5e07e" providerId="ADAL" clId="{024B63CB-C3C0-124E-A52B-994B2D777ABB}" dt="2024-10-27T15:33:00.558" v="2" actId="2696"/>
        <pc:sldMkLst>
          <pc:docMk/>
          <pc:sldMk cId="761635161" sldId="461"/>
        </pc:sldMkLst>
      </pc:sldChg>
      <pc:sldChg chg="del">
        <pc:chgData name="Abdullah O Alshalan" userId="b5f3f57b-ab63-41c5-8145-087ccfb5e07e" providerId="ADAL" clId="{024B63CB-C3C0-124E-A52B-994B2D777ABB}" dt="2024-10-27T15:33:00.569" v="3" actId="2696"/>
        <pc:sldMkLst>
          <pc:docMk/>
          <pc:sldMk cId="2554760446" sldId="462"/>
        </pc:sldMkLst>
      </pc:sldChg>
      <pc:sldChg chg="del">
        <pc:chgData name="Abdullah O Alshalan" userId="b5f3f57b-ab63-41c5-8145-087ccfb5e07e" providerId="ADAL" clId="{024B63CB-C3C0-124E-A52B-994B2D777ABB}" dt="2024-10-27T15:33:00.578" v="4" actId="2696"/>
        <pc:sldMkLst>
          <pc:docMk/>
          <pc:sldMk cId="2504056950" sldId="463"/>
        </pc:sldMkLst>
      </pc:sldChg>
      <pc:sldChg chg="del">
        <pc:chgData name="Abdullah O Alshalan" userId="b5f3f57b-ab63-41c5-8145-087ccfb5e07e" providerId="ADAL" clId="{024B63CB-C3C0-124E-A52B-994B2D777ABB}" dt="2024-10-27T15:33:00.590" v="5" actId="2696"/>
        <pc:sldMkLst>
          <pc:docMk/>
          <pc:sldMk cId="3087319105" sldId="464"/>
        </pc:sldMkLst>
      </pc:sldChg>
      <pc:sldChg chg="del">
        <pc:chgData name="Abdullah O Alshalan" userId="b5f3f57b-ab63-41c5-8145-087ccfb5e07e" providerId="ADAL" clId="{024B63CB-C3C0-124E-A52B-994B2D777ABB}" dt="2024-10-27T15:33:00.595" v="6" actId="2696"/>
        <pc:sldMkLst>
          <pc:docMk/>
          <pc:sldMk cId="3288686623" sldId="465"/>
        </pc:sldMkLst>
      </pc:sldChg>
      <pc:sldChg chg="del">
        <pc:chgData name="Abdullah O Alshalan" userId="b5f3f57b-ab63-41c5-8145-087ccfb5e07e" providerId="ADAL" clId="{024B63CB-C3C0-124E-A52B-994B2D777ABB}" dt="2024-10-27T15:33:00.606" v="7" actId="2696"/>
        <pc:sldMkLst>
          <pc:docMk/>
          <pc:sldMk cId="29599565" sldId="466"/>
        </pc:sldMkLst>
      </pc:sldChg>
      <pc:sldChg chg="del">
        <pc:chgData name="Abdullah O Alshalan" userId="b5f3f57b-ab63-41c5-8145-087ccfb5e07e" providerId="ADAL" clId="{024B63CB-C3C0-124E-A52B-994B2D777ABB}" dt="2024-10-27T15:33:00.612" v="8" actId="2696"/>
        <pc:sldMkLst>
          <pc:docMk/>
          <pc:sldMk cId="1202160528" sldId="467"/>
        </pc:sldMkLst>
      </pc:sldChg>
      <pc:sldChg chg="del">
        <pc:chgData name="Abdullah O Alshalan" userId="b5f3f57b-ab63-41c5-8145-087ccfb5e07e" providerId="ADAL" clId="{024B63CB-C3C0-124E-A52B-994B2D777ABB}" dt="2024-10-27T15:33:00.622" v="9" actId="2696"/>
        <pc:sldMkLst>
          <pc:docMk/>
          <pc:sldMk cId="2403220969" sldId="468"/>
        </pc:sldMkLst>
      </pc:sldChg>
      <pc:sldChg chg="del">
        <pc:chgData name="Abdullah O Alshalan" userId="b5f3f57b-ab63-41c5-8145-087ccfb5e07e" providerId="ADAL" clId="{024B63CB-C3C0-124E-A52B-994B2D777ABB}" dt="2024-10-27T15:33:00.629" v="10" actId="2696"/>
        <pc:sldMkLst>
          <pc:docMk/>
          <pc:sldMk cId="170400638" sldId="469"/>
        </pc:sldMkLst>
      </pc:sldChg>
      <pc:sldChg chg="del">
        <pc:chgData name="Abdullah O Alshalan" userId="b5f3f57b-ab63-41c5-8145-087ccfb5e07e" providerId="ADAL" clId="{024B63CB-C3C0-124E-A52B-994B2D777ABB}" dt="2024-10-27T15:33:00.639" v="11" actId="2696"/>
        <pc:sldMkLst>
          <pc:docMk/>
          <pc:sldMk cId="760557947" sldId="470"/>
        </pc:sldMkLst>
      </pc:sldChg>
      <pc:sldChg chg="del">
        <pc:chgData name="Abdullah O Alshalan" userId="b5f3f57b-ab63-41c5-8145-087ccfb5e07e" providerId="ADAL" clId="{024B63CB-C3C0-124E-A52B-994B2D777ABB}" dt="2024-10-27T15:33:00.649" v="12" actId="2696"/>
        <pc:sldMkLst>
          <pc:docMk/>
          <pc:sldMk cId="3203426421" sldId="471"/>
        </pc:sldMkLst>
      </pc:sldChg>
      <pc:sldChg chg="del">
        <pc:chgData name="Abdullah O Alshalan" userId="b5f3f57b-ab63-41c5-8145-087ccfb5e07e" providerId="ADAL" clId="{024B63CB-C3C0-124E-A52B-994B2D777ABB}" dt="2024-10-27T15:33:00.656" v="13" actId="2696"/>
        <pc:sldMkLst>
          <pc:docMk/>
          <pc:sldMk cId="125812671" sldId="472"/>
        </pc:sldMkLst>
      </pc:sldChg>
      <pc:sldChg chg="del">
        <pc:chgData name="Abdullah O Alshalan" userId="b5f3f57b-ab63-41c5-8145-087ccfb5e07e" providerId="ADAL" clId="{024B63CB-C3C0-124E-A52B-994B2D777ABB}" dt="2024-10-27T15:33:00.662" v="14" actId="2696"/>
        <pc:sldMkLst>
          <pc:docMk/>
          <pc:sldMk cId="3456535083" sldId="473"/>
        </pc:sldMkLst>
      </pc:sldChg>
      <pc:sldChg chg="del">
        <pc:chgData name="Abdullah O Alshalan" userId="b5f3f57b-ab63-41c5-8145-087ccfb5e07e" providerId="ADAL" clId="{024B63CB-C3C0-124E-A52B-994B2D777ABB}" dt="2024-10-27T15:33:00.676" v="15" actId="2696"/>
        <pc:sldMkLst>
          <pc:docMk/>
          <pc:sldMk cId="702049306" sldId="475"/>
        </pc:sldMkLst>
      </pc:sldChg>
      <pc:sldChg chg="del">
        <pc:chgData name="Abdullah O Alshalan" userId="b5f3f57b-ab63-41c5-8145-087ccfb5e07e" providerId="ADAL" clId="{024B63CB-C3C0-124E-A52B-994B2D777ABB}" dt="2024-10-27T15:33:00.684" v="16" actId="2696"/>
        <pc:sldMkLst>
          <pc:docMk/>
          <pc:sldMk cId="783300764" sldId="476"/>
        </pc:sldMkLst>
      </pc:sldChg>
      <pc:sldChg chg="del">
        <pc:chgData name="Abdullah O Alshalan" userId="b5f3f57b-ab63-41c5-8145-087ccfb5e07e" providerId="ADAL" clId="{024B63CB-C3C0-124E-A52B-994B2D777ABB}" dt="2024-10-27T15:33:00.693" v="17" actId="2696"/>
        <pc:sldMkLst>
          <pc:docMk/>
          <pc:sldMk cId="726935356" sldId="477"/>
        </pc:sldMkLst>
      </pc:sldChg>
      <pc:sldChg chg="del">
        <pc:chgData name="Abdullah O Alshalan" userId="b5f3f57b-ab63-41c5-8145-087ccfb5e07e" providerId="ADAL" clId="{024B63CB-C3C0-124E-A52B-994B2D777ABB}" dt="2024-10-27T15:33:00.703" v="18" actId="2696"/>
        <pc:sldMkLst>
          <pc:docMk/>
          <pc:sldMk cId="2696483434" sldId="478"/>
        </pc:sldMkLst>
      </pc:sldChg>
      <pc:sldChg chg="del">
        <pc:chgData name="Abdullah O Alshalan" userId="b5f3f57b-ab63-41c5-8145-087ccfb5e07e" providerId="ADAL" clId="{024B63CB-C3C0-124E-A52B-994B2D777ABB}" dt="2024-10-27T15:33:00.711" v="19" actId="2696"/>
        <pc:sldMkLst>
          <pc:docMk/>
          <pc:sldMk cId="3403653603" sldId="479"/>
        </pc:sldMkLst>
      </pc:sldChg>
      <pc:sldChg chg="del">
        <pc:chgData name="Abdullah O Alshalan" userId="b5f3f57b-ab63-41c5-8145-087ccfb5e07e" providerId="ADAL" clId="{024B63CB-C3C0-124E-A52B-994B2D777ABB}" dt="2024-10-27T15:33:00.718" v="20" actId="2696"/>
        <pc:sldMkLst>
          <pc:docMk/>
          <pc:sldMk cId="2528741171" sldId="480"/>
        </pc:sldMkLst>
      </pc:sldChg>
      <pc:sldChg chg="del">
        <pc:chgData name="Abdullah O Alshalan" userId="b5f3f57b-ab63-41c5-8145-087ccfb5e07e" providerId="ADAL" clId="{024B63CB-C3C0-124E-A52B-994B2D777ABB}" dt="2024-10-27T15:33:00.726" v="21" actId="2696"/>
        <pc:sldMkLst>
          <pc:docMk/>
          <pc:sldMk cId="1482494998" sldId="481"/>
        </pc:sldMkLst>
      </pc:sldChg>
      <pc:sldChg chg="del">
        <pc:chgData name="Abdullah O Alshalan" userId="b5f3f57b-ab63-41c5-8145-087ccfb5e07e" providerId="ADAL" clId="{024B63CB-C3C0-124E-A52B-994B2D777ABB}" dt="2024-10-27T15:33:00.741" v="22" actId="2696"/>
        <pc:sldMkLst>
          <pc:docMk/>
          <pc:sldMk cId="294159202" sldId="482"/>
        </pc:sldMkLst>
      </pc:sldChg>
      <pc:sldChg chg="modSp mod">
        <pc:chgData name="Abdullah O Alshalan" userId="b5f3f57b-ab63-41c5-8145-087ccfb5e07e" providerId="ADAL" clId="{024B63CB-C3C0-124E-A52B-994B2D777ABB}" dt="2024-10-27T15:33:17.909" v="25" actId="20577"/>
        <pc:sldMkLst>
          <pc:docMk/>
          <pc:sldMk cId="3157106114" sldId="483"/>
        </pc:sldMkLst>
        <pc:spChg chg="mod">
          <ac:chgData name="Abdullah O Alshalan" userId="b5f3f57b-ab63-41c5-8145-087ccfb5e07e" providerId="ADAL" clId="{024B63CB-C3C0-124E-A52B-994B2D777ABB}" dt="2024-10-27T15:33:17.909" v="25" actId="20577"/>
          <ac:spMkLst>
            <pc:docMk/>
            <pc:sldMk cId="3157106114" sldId="483"/>
            <ac:spMk id="2" creationId="{96A36ECB-E774-4F8A-B36C-0FAE195ED35C}"/>
          </ac:spMkLst>
        </pc:spChg>
        <pc:spChg chg="mod">
          <ac:chgData name="Abdullah O Alshalan" userId="b5f3f57b-ab63-41c5-8145-087ccfb5e07e" providerId="ADAL" clId="{024B63CB-C3C0-124E-A52B-994B2D777ABB}" dt="2024-10-27T15:33:07.882" v="23" actId="20577"/>
          <ac:spMkLst>
            <pc:docMk/>
            <pc:sldMk cId="3157106114" sldId="483"/>
            <ac:spMk id="4" creationId="{83758372-CE32-4FA6-BDDB-7B0A1AD27A64}"/>
          </ac:spMkLst>
        </pc:spChg>
      </pc:sldChg>
      <pc:sldChg chg="del">
        <pc:chgData name="Abdullah O Alshalan" userId="b5f3f57b-ab63-41c5-8145-087ccfb5e07e" providerId="ADAL" clId="{024B63CB-C3C0-124E-A52B-994B2D777ABB}" dt="2024-10-27T15:33:12.243" v="24" actId="2696"/>
        <pc:sldMkLst>
          <pc:docMk/>
          <pc:sldMk cId="2186201153" sldId="4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10/28/24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We can view access control as a central element of computer security. The principal objectives of computer security are to prevent unauthorized users from gaining access to resources, to prevent legitimate users from accessing resources in an unauthorized manner, and to enable legitimate users to access resources in an authorized manner.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We begin this chapter with an overview of some important concepts. Next we look at three widely used techniques for implementing access control policies. We then turn to a broader perspective of the overall management of access control using identity, credentials, and attributes. Finally, the concept of a trust frameworkis introduced.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practice, an access matrix is usually sparse and is implemented by decomposition in one of two ways. The matrix may be decomposed by columns, yielding access control lists (ACLs); see Figure 4.2b. For each object, an ACL lists users and their permitted access rights. The ACL may contain a default, or public, entry. This allows users that are not explicitly listed as having special rights to have a default set of rights. The default set of rights should always follow the rule of least privilege or read-only access, whichever is applicable. Elements of the list may include individual users as well as groups of users.</a:t>
            </a:r>
          </a:p>
          <a:p>
            <a:endParaRPr lang="en-US" b="0" dirty="0"/>
          </a:p>
          <a:p>
            <a:r>
              <a:rPr lang="en-US" b="0" dirty="0"/>
              <a:t>When it is desired to determine which subjects have which access rights to a particular resource, ACLs are convenient, because each ACL provides the information for a given resource. However, this data structure is not convenient for determining the access rights available to a specific user.</a:t>
            </a:r>
          </a:p>
          <a:p>
            <a:endParaRPr lang="en-US" b="0" dirty="0"/>
          </a:p>
          <a:p>
            <a:r>
              <a:rPr lang="en-US" b="0" dirty="0"/>
              <a:t>Decomposition by rows yields </a:t>
            </a:r>
            <a:r>
              <a:rPr lang="en-US" b="1" dirty="0"/>
              <a:t>capability tickets  </a:t>
            </a:r>
            <a:r>
              <a:rPr lang="en-US" b="0" dirty="0"/>
              <a:t>(Figure 4.2c). A capability ticket specifies authorized objects and operations for a particular user. Each user has a number of tickets and may be authorized to loan or give them to others. Because tickets may be dispersed around the system, they present a greater security problem than access control lists. The integrity of the ticket must be protected, and guaranteed (usually by the operating system). In particular, the ticket must be unforgeable. One way to accomplish this is to have the operating system hold all tickets on behalf of users. These tickets would have to be held in a region of memory inaccessible to users. Another alternative is to include an unforgeable token in the capability. This could be a large random password, or a cryptographic message authentication code. This value is verified by the relevant resource whenever access is requested. This form of capability ticket is appropriate for use in a distributed environment, when the security of its contents cannot be guaranteed.</a:t>
            </a:r>
          </a:p>
          <a:p>
            <a:endParaRPr lang="en-US" b="0" dirty="0"/>
          </a:p>
          <a:p>
            <a:r>
              <a:rPr lang="en-US" b="0" dirty="0"/>
              <a:t> The convenient and inconvenient aspects of capability tickets are the opposite of those for ACLs. It is easy to determine the set of access rights that a given user has, but more difficult to determine the list of users with specific access rights for a specific resource.
The diagram is as follows. b. Access control lists for files of part a. Control lists for four files, from 1 to 4, are presented. The control lists have three parts. The control lists for file 1 has lists for user A, user B, and user C. The user A has own, read, and write, access rights. A node connects to user B list. The user B has read access right, and a node connects to user C list. The user C has read and write access rights, and the loop is closed. The file 2 has two user list. User list B has own, read, and write access rights, and a node connects the user B list connects to user C list. The iser C list has read access right, and the loop is closed. The file 3 has two user list. User list A has own, read, and write access rights, and a node connects the user A list connects to user B list. The user B list has write access right, and the loop is closed. The file 4 has two user list. User list B has read access right, and a node connects the user B list connects to user C list. The user C list has own, read, and write, access right, and the loop is closed. C. Capability lists for files of part a. The capability lists are presented for User A, user B, and user C. The user A has two capability lists. The list for file 1 has own, read, and write, access rights, and a node connects to list file 3. The list for file 3 has own, read, and write, access rights, and the loop is closed. The user B has four capability lists. The list for file 1 has read access right, and a node connects to list file 2. The file 2 has own, read, and write, access rights, and a node connects to file 3 list. The file 3 list has write access right, and a node connects to file list 4. The file 4 list has read access right, and the loop is closed. The user C has three capability lists. The file 1 list has read and write access right, and the process moves to file 2 list. The file 2 list has read access right, and the process moves to file list 4. The file list has own, read, and write, access right.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828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[SAND94] proposes a data structure that is not sparse, like the access matrix, but is more convenient than either ACLs or capability lists (Table 4.2). An authorization</a:t>
            </a:r>
            <a:r>
              <a:rPr lang="en-US" baseline="0" dirty="0"/>
              <a:t> </a:t>
            </a:r>
            <a:r>
              <a:rPr lang="en-US" dirty="0"/>
              <a:t>table contains one row for one access right of one subject to one resource.</a:t>
            </a:r>
            <a:r>
              <a:rPr lang="en-US" baseline="0" dirty="0"/>
              <a:t> </a:t>
            </a:r>
            <a:r>
              <a:rPr lang="en-US" dirty="0"/>
              <a:t>Sorting or accessing the table by subject is equivalent to a capability list. Sorting or</a:t>
            </a:r>
            <a:r>
              <a:rPr lang="en-US" baseline="0" dirty="0"/>
              <a:t> </a:t>
            </a:r>
            <a:r>
              <a:rPr lang="en-US" dirty="0"/>
              <a:t>accessing the table by object is equivalent to an ACL. A relational database can</a:t>
            </a:r>
            <a:r>
              <a:rPr lang="en-US" baseline="0" dirty="0"/>
              <a:t> </a:t>
            </a:r>
            <a:r>
              <a:rPr lang="en-US" dirty="0"/>
              <a:t>easily implement an authorization table of this type.</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75269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section introduces a general model for DAC developed by Lampson, Graham, and Denning [LAMP71, GRAH72, DENN71]. The model assumes a set of subjects, a set of objects, and a set of rules that govern the access of subjects to objects. Let us define the protection state of a system to be the set of information, at a given point in time, that specifies the access rights for each subject with respect to each object. We can identify three requirements: representing the protection state, enforcing access rights, and allowing subjects to alter the protection state in certain ways. The model addresses all three requirements, giving a general, logical description of a DAC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represent the protection state, we extend the universe of objects in the access control matrix to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Processes: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delete a process, stop (block), and wake up a process.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Devices: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read/write the device, to control its operation (e.g., a disk seek), and to block/unblock the device for use.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Memory locations or regions: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read/write certain regions of memory that are protected such that the default is to disallow access.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Subjects: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with respect to a subject have to do with the ability to grant or delete access rights of that subject to other objects, as explained subsequently.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4.3 is an example. For an access control matrix A, each entry A[S, X] contains strings, called access attributes, that specify the access rights of subject S to object X. For example, in Figure 4.3, S1 may read file F1, because ‘read’ appears in A[S1, F1].</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a logical or functional point of view, a separate access control module is associated with each type of object (Figure 4.4). The module evaluates each request by a subject to access an object to determine if the access right exists. An access attempt triggers the following steps: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A subject S0 issues a request of type α for object X.</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request causes the system (the operating system or an access control interface module of some sort) to generate a message of the form (S0, α, X) to the controller for X.</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controller interrogates the access matrix A to determine if α is in A[S0, X]. If so, the access is allowed; if not, the access is denied and a protection violation occurs. The violation should trigger a warning and appropriate action.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columns have the following headings from left to right. Subjects, Objects, Subjects, S sub 1, Objects, Subjects, S sub 2, Objects, Subjects, S sub 3, Objects, Files, F sub sub 1, Objects, Files, F sub sub 2, Objects, Processes, P sub 1, Objects, Processes, P sub 2, Objects, Disk Drives, D sub 1, Objects, Disk Drives, D sub 2. The row entries are as follows. Row 1. S sub 1, Control, Owner, Owner control, Read asterisk, Read owner, Wakeup, Wakeup, Seek, Owner. Row 2. S sub 2, Blank, Control, Blank, </a:t>
            </a:r>
            <a:r>
              <a:rPr lang="en-IN" dirty="0"/>
              <a:t>write asterisk, execute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Blank, Blank, Owner, Seek asterisk. Row 3. S sub 3, Blank, Blank, Control, Blank, Write, Stop, Blank, Blank, Blank.</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18748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4.4 suggests that every access by a subject to an object is mediated by the controller for that object, and that the controller’s decision is based on the current contents of the matrix. In addition, certain subjects have the authority to make specific changes to the access matrix. A request to modify the access matrix is treated as an access to the matrix, with the individual entries in the matrix treated as objects. Such accesses are mediated by an access matrix controller, which controls updates to the matrix.</a:t>
            </a:r>
          </a:p>
          <a:p>
            <a:r>
              <a:rPr lang="en-US" dirty="0"/>
              <a:t>
Every access by a subject to an object is mediated by the controller for that object, and that the controller’s decision is based on the current contents of the matrix. The subject S sub i executes read F. The command for S sub i to read F enters file system in access control mechanism. The file system accesses the object, files. The memory addressing hardware accesses objects, in segments and pages. The subject S sub j executes wakeup P, the command enters process manager, which accesses the processes in objects. The terminal and device manager and instruction decoding hardware accesses objects terminal and devices and instructions, respectively. The subject S sub k executes grant alpha to S sub n, X, and the subject S sub m wants to delete beta from S sub p, Y. The commands enter access matrix monitor. The access matrix monitor writes and reads the commands in the access matrix. All the commands in the system control mechanisms are executed by reading the access matrix.</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29067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The model also includes a set of rules that govern modifications to the access matrix, shown in Table 4.3. For this purpose, we introduce the access rights ‘owner’ and ‘control’ and the concept of a copy flag, explained in the subsequent paragraphs.</a:t>
            </a:r>
          </a:p>
          <a:p>
            <a:pPr>
              <a:defRPr/>
            </a:pPr>
            <a:endParaRPr lang="en-US" dirty="0"/>
          </a:p>
          <a:p>
            <a:pPr>
              <a:defRPr/>
            </a:pPr>
            <a:r>
              <a:rPr lang="en-US" dirty="0"/>
              <a:t>The first three rules deal with transferring, granting, and deleting access rights. Suppose that the entry α* exists in </a:t>
            </a:r>
            <a:r>
              <a:rPr lang="en-US" i="1" dirty="0"/>
              <a:t>A[S</a:t>
            </a:r>
            <a:r>
              <a:rPr lang="en-US" i="1" baseline="-25000" dirty="0"/>
              <a:t>0</a:t>
            </a:r>
            <a:r>
              <a:rPr lang="en-US" i="1" dirty="0"/>
              <a:t>, X]. This means that S</a:t>
            </a:r>
            <a:r>
              <a:rPr lang="en-US" i="1" baseline="-25000" dirty="0"/>
              <a:t>0</a:t>
            </a:r>
            <a:r>
              <a:rPr lang="en-US" i="1" dirty="0"/>
              <a:t> has access right α to </a:t>
            </a:r>
            <a:r>
              <a:rPr lang="en-US" dirty="0"/>
              <a:t>subject </a:t>
            </a:r>
            <a:r>
              <a:rPr lang="en-US" i="1" dirty="0"/>
              <a:t>X and, because of the presence of the copy flag, can transfer this right, with </a:t>
            </a:r>
            <a:r>
              <a:rPr lang="en-US" dirty="0"/>
              <a:t>or without copy flag, to another subject. Rule R1 expresses this capability. A subject would transfer the access right without the copy flag if there were a concern that the new subject would maliciously transfer the right to another subject that should not have that access right. For example, </a:t>
            </a:r>
            <a:r>
              <a:rPr lang="en-US" i="1" dirty="0"/>
              <a:t>S</a:t>
            </a:r>
            <a:r>
              <a:rPr lang="en-US" i="1" baseline="-25000" dirty="0"/>
              <a:t>1</a:t>
            </a:r>
            <a:r>
              <a:rPr lang="en-US" i="1" dirty="0"/>
              <a:t> may place ‘read’ or ‘read*’ in any matrix </a:t>
            </a:r>
            <a:r>
              <a:rPr lang="en-US" dirty="0"/>
              <a:t>entry in the </a:t>
            </a:r>
            <a:r>
              <a:rPr lang="en-US" i="1" dirty="0"/>
              <a:t>F</a:t>
            </a:r>
            <a:r>
              <a:rPr lang="en-US" i="1" baseline="-25000" dirty="0"/>
              <a:t>1</a:t>
            </a:r>
            <a:r>
              <a:rPr lang="en-US" i="1" dirty="0"/>
              <a:t> column. Rule R2 states that if S</a:t>
            </a:r>
            <a:r>
              <a:rPr lang="en-US" i="1" baseline="-25000" dirty="0"/>
              <a:t>0</a:t>
            </a:r>
            <a:r>
              <a:rPr lang="en-US" i="1" dirty="0"/>
              <a:t> is designated as the owner of object X, then S</a:t>
            </a:r>
            <a:r>
              <a:rPr lang="en-US" i="1" baseline="-25000" dirty="0"/>
              <a:t>0</a:t>
            </a:r>
            <a:r>
              <a:rPr lang="en-US" i="1" dirty="0"/>
              <a:t> can grant an access right to that object for any other subject. Rule 2 states </a:t>
            </a:r>
            <a:r>
              <a:rPr lang="en-US" dirty="0"/>
              <a:t>that </a:t>
            </a:r>
            <a:r>
              <a:rPr lang="en-US" i="1" dirty="0"/>
              <a:t>S</a:t>
            </a:r>
            <a:r>
              <a:rPr lang="en-US" i="1" baseline="-25000" dirty="0"/>
              <a:t>0</a:t>
            </a:r>
            <a:r>
              <a:rPr lang="en-US" i="1" dirty="0"/>
              <a:t> can add any access right to A[S, X] for any S, if S</a:t>
            </a:r>
            <a:r>
              <a:rPr lang="en-US" i="1" baseline="-25000" dirty="0"/>
              <a:t>0</a:t>
            </a:r>
            <a:r>
              <a:rPr lang="en-US" i="1" dirty="0"/>
              <a:t> has ‘owner’ access to x. </a:t>
            </a:r>
            <a:r>
              <a:rPr lang="en-US" dirty="0"/>
              <a:t>Rule R3 permits </a:t>
            </a:r>
            <a:r>
              <a:rPr lang="en-US" i="1" dirty="0"/>
              <a:t>S</a:t>
            </a:r>
            <a:r>
              <a:rPr lang="en-US" i="1" baseline="-25000" dirty="0"/>
              <a:t>0</a:t>
            </a:r>
            <a:r>
              <a:rPr lang="en-US" i="1" dirty="0"/>
              <a:t> to delete any access right from any matrix entry in a row for </a:t>
            </a:r>
            <a:r>
              <a:rPr lang="en-US" dirty="0"/>
              <a:t>which </a:t>
            </a:r>
            <a:r>
              <a:rPr lang="en-US" i="1" dirty="0"/>
              <a:t>S</a:t>
            </a:r>
            <a:r>
              <a:rPr lang="en-US" i="1" baseline="-25000" dirty="0"/>
              <a:t>0</a:t>
            </a:r>
            <a:r>
              <a:rPr lang="en-US" i="1" dirty="0"/>
              <a:t> controls the subject and for any matrix entry in a column for which S</a:t>
            </a:r>
            <a:r>
              <a:rPr lang="en-US" i="1" baseline="-25000" dirty="0"/>
              <a:t>0</a:t>
            </a:r>
            <a:r>
              <a:rPr lang="en-US" i="1" dirty="0"/>
              <a:t> owns </a:t>
            </a:r>
            <a:r>
              <a:rPr lang="en-US" dirty="0"/>
              <a:t>the object. Rule R4 permits a subject to read that portion of the matrix that it owns</a:t>
            </a:r>
          </a:p>
          <a:p>
            <a:pPr>
              <a:defRPr/>
            </a:pPr>
            <a:r>
              <a:rPr lang="en-US" dirty="0"/>
              <a:t>or controls.</a:t>
            </a:r>
          </a:p>
          <a:p>
            <a:pPr>
              <a:defRPr/>
            </a:pPr>
            <a:endParaRPr lang="en-US" dirty="0"/>
          </a:p>
          <a:p>
            <a:pPr>
              <a:defRPr/>
            </a:pPr>
            <a:r>
              <a:rPr lang="en-US" dirty="0"/>
              <a:t>The remaining rules in Table 4.3 govern the creation and deletion of subjects and objects. Rule R5 states that any subject can create a new object, which it owns, and can then grant and delete access to the object. Under rule R6, the owner of an object can destroy the object, resulting in the deletion of the corresponding column of the access matrix. Rule R7 enables any subject to create a new subject; the creator owns the new subject and the new subject has control access to itself. Rule R8 permits the owner of a subject to delete the row and column (if there are subject columns) of the access matrix designated by that subject.</a:t>
            </a:r>
          </a:p>
          <a:p>
            <a:pPr>
              <a:defRPr/>
            </a:pPr>
            <a:endParaRPr lang="en-US" dirty="0"/>
          </a:p>
          <a:p>
            <a:pPr>
              <a:defRPr/>
            </a:pPr>
            <a:r>
              <a:rPr lang="en-US" dirty="0"/>
              <a:t>The set of rules in Table 4.3 is an example of the rule set that could be defined for an access control system. The following are examples of additional or alternative rules that could be included. A transfer-only right could be defined, which results in the transferred right being added to the target subject and deleted from the transferring subject. The number of owners of an object or a subject could limited to one by not allowing the copy flag to accompany the owner right.</a:t>
            </a:r>
          </a:p>
          <a:p>
            <a:pPr>
              <a:defRPr/>
            </a:pPr>
            <a:endParaRPr lang="en-US" dirty="0"/>
          </a:p>
          <a:p>
            <a:pPr>
              <a:defRPr/>
            </a:pPr>
            <a:r>
              <a:rPr lang="en-US" dirty="0"/>
              <a:t>The ability of one subject to create another subject and to have ‘owner’ access right to that subject can be used to define a hierarchy of subjects. For example, in Figure 4.3, </a:t>
            </a:r>
            <a:r>
              <a:rPr lang="en-US" i="1" dirty="0"/>
              <a:t>S</a:t>
            </a:r>
            <a:r>
              <a:rPr lang="en-US" i="1" baseline="-25000" dirty="0"/>
              <a:t>1</a:t>
            </a:r>
            <a:r>
              <a:rPr lang="en-US" i="1" dirty="0"/>
              <a:t> owns S</a:t>
            </a:r>
            <a:r>
              <a:rPr lang="en-US" i="1" baseline="-25000" dirty="0"/>
              <a:t>2</a:t>
            </a:r>
            <a:r>
              <a:rPr lang="en-US" i="1" dirty="0"/>
              <a:t> and S</a:t>
            </a:r>
            <a:r>
              <a:rPr lang="en-US" i="1" baseline="-25000" dirty="0"/>
              <a:t>3</a:t>
            </a:r>
            <a:r>
              <a:rPr lang="en-US" i="1" dirty="0"/>
              <a:t>, so that S</a:t>
            </a:r>
            <a:r>
              <a:rPr lang="en-US" i="1" baseline="-25000" dirty="0"/>
              <a:t>2</a:t>
            </a:r>
            <a:r>
              <a:rPr lang="en-US" i="1" dirty="0"/>
              <a:t> and S</a:t>
            </a:r>
            <a:r>
              <a:rPr lang="en-US" i="1" baseline="-25000" dirty="0"/>
              <a:t>3</a:t>
            </a:r>
            <a:r>
              <a:rPr lang="en-US" i="1" dirty="0"/>
              <a:t> are subordinate to S</a:t>
            </a:r>
            <a:r>
              <a:rPr lang="en-US" i="1" baseline="-25000" dirty="0"/>
              <a:t>1</a:t>
            </a:r>
            <a:r>
              <a:rPr lang="en-US" i="1" dirty="0"/>
              <a:t>. By the rules </a:t>
            </a:r>
            <a:r>
              <a:rPr lang="en-US" dirty="0"/>
              <a:t>of Table 4.3, </a:t>
            </a:r>
            <a:r>
              <a:rPr lang="en-US" i="1" dirty="0"/>
              <a:t>S</a:t>
            </a:r>
            <a:r>
              <a:rPr lang="en-US" i="1" baseline="-25000" dirty="0"/>
              <a:t>1</a:t>
            </a:r>
            <a:r>
              <a:rPr lang="en-US" i="1" dirty="0"/>
              <a:t> can grant and delete to S</a:t>
            </a:r>
            <a:r>
              <a:rPr lang="en-US" i="1" baseline="-25000" dirty="0"/>
              <a:t>2</a:t>
            </a:r>
            <a:r>
              <a:rPr lang="en-US" i="1" dirty="0"/>
              <a:t> access rights that S</a:t>
            </a:r>
            <a:r>
              <a:rPr lang="en-US" i="1" baseline="-25000" dirty="0"/>
              <a:t>1</a:t>
            </a:r>
            <a:r>
              <a:rPr lang="en-US" i="1" dirty="0"/>
              <a:t> already has. Thus, </a:t>
            </a:r>
            <a:r>
              <a:rPr lang="en-US" dirty="0"/>
              <a:t>a subject can create another subject with a subset of its own access rights. This might be useful, for example, if a subject is invoking an application that is not fully trusted and does not want that application to be able to transfer access rights to other subjects.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3319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87753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discussion of UNIX file access control, we first introduce several basic concepts concerning UNIX files and directories.</a:t>
            </a:r>
          </a:p>
          <a:p>
            <a:endParaRPr lang="en-US" dirty="0"/>
          </a:p>
          <a:p>
            <a:r>
              <a:rPr lang="en-US" dirty="0"/>
              <a:t>All types of UNIX files are administered by the operating system by means of inodes. An inode (index node) is a control structure that contains the key information needed by the operating system for a particular file. Several file names may be associated with a single inode, but an active inode is associated with exactly one file, and each file is controlled by exactly one inode. The attributes of the file as well as its permissions and other control information are stored in the inode. On the disk, there is an inode table, or inode list, that contains the inodes of all the files in the file system. When a file is opened, its inode is brought into main memory and stored in a memory-resident inode table.</a:t>
            </a:r>
          </a:p>
          <a:p>
            <a:endParaRPr lang="en-US" dirty="0"/>
          </a:p>
          <a:p>
            <a:r>
              <a:rPr lang="en-US" dirty="0"/>
              <a:t>Directories are structured in a hierarchical tree. Each directory can contain files and/or other directories. A directory that is inside another directory is referred to as a subdirectory. A directory is simply a file that contains a list of file names plus pointers to associated inodes. Thus, associated with each directory is its own inode.</a:t>
            </a:r>
            <a:endParaRPr lang="en-US"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88496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12687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UNIX systems depend on, or at least are based on, the file access control scheme introduced with the early versions of UNIX. Each UNIX user is assigned a unique user identification number (user ID). A user is also a member of a primary group, and possibly a number of other groups, each identified by a group ID. When a file is created, it is designated as owned by a particular user and marked with that user’s ID. It also belongs to a specific group, which initially is either its creator’s primary group, or the group of its parent directory if that directory has SetGID permission set. Associated with each file is a set of 12 protection bits. The owner ID, group ID, and protection bits are part of the file’s inode.</a:t>
            </a:r>
          </a:p>
          <a:p>
            <a:endParaRPr lang="en-US" dirty="0"/>
          </a:p>
          <a:p>
            <a:r>
              <a:rPr lang="en-US" dirty="0"/>
              <a:t>Nine of the protection bits specify read, write, and execute permission for the owner of the file, other members of the group to which this file belongs, and all other users. These form a hierarchy of owner, group, and all others, with the highest relevant set of permissions being used. Figure 4.5a shows an example in which the file owner has read and write access; all other members of the file’s group have read access, and users outside the group have no access rights to the file. When applied to a directory, the read and write bits grant the right to list and to create/rename/delete files in the directory. The execute bit grants to right to descend into the directory or search it for a filename.</a:t>
            </a:r>
          </a:p>
          <a:p>
            <a:r>
              <a:rPr lang="en-US" dirty="0"/>
              <a:t>
The list has access control assigned for user, group, and other. The user is assigned read and write access control. The group class is assigned read access control. The other class is assigned no access control.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88455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remaining three bits define special additional behavior for files or directories. Two of these are the “set user ID” (SetUID) and “set group ID” (SetGID) permissions. If these are set on an executable file, the operating system functions as follows. When a user (with execute privileges for this file) executes the file, the system temporarily allocates the rights of the user’s ID of the file creator, or the file’s group, respectively, to those of the user executing the file. These are known as the “effective user ID” and “effective group ID” and are used in addition to the “real user ID” and “real group ID” of the executing user when making access control decisions for this program. This change is only effective while the program is being executed. This feature enables the creation and use of privileged programs that may use files normally inaccessible to other users. It enables users to access certain files in a controlled fashion. Alternatively, when applied to a directory, the SetGID permission indicates that newly created files will inherit the group of this directory. The SetUID permission is ignored.</a:t>
            </a:r>
          </a:p>
          <a:p>
            <a:endParaRPr lang="en-US" dirty="0"/>
          </a:p>
          <a:p>
            <a:r>
              <a:rPr lang="en-US" dirty="0"/>
              <a:t>The final permission bit is the “Sticky” bit. When set on a file, this originally indicated that the system should retain the file contents in memory following execution. This is no longer used. When applied to a directory, though, it specifies that only the owner of any file in the directory can rename, move, or delete that file. This is useful for managing files in shared temporary directories.</a:t>
            </a:r>
          </a:p>
          <a:p>
            <a:endParaRPr lang="en-US" dirty="0"/>
          </a:p>
          <a:p>
            <a:r>
              <a:rPr lang="en-US" dirty="0"/>
              <a:t>One particular user ID is designated as “superuser.” The superuser is exempt from the usual file access control constraints and has systemwide access. Any program that is owned by, and SetUID to, the “superuser” potentially grants unrestricted access to the system to any user executing that program. Hence great care is needed when writing such programs.</a:t>
            </a:r>
          </a:p>
          <a:p>
            <a:endParaRPr lang="en-US" dirty="0"/>
          </a:p>
          <a:p>
            <a:r>
              <a:rPr lang="en-US" dirty="0"/>
              <a:t>This access scheme is adequate when file access requirements align with users and a modest number of groups of users. For example, suppose a user wants to give read access for file X to users A and B and read access for file Y to users B and C. We would need at least two user groups, and user B would need to belong to both groups in order to access the two files. However, if there are a large number of different groupings of users requiring a range of access rights to different files, then a very large number of groups may be needed to provide this. This rapidly becomes unwieldy and difficult to manage, even if possible at all. One way to overcome this problem is to use access control lists, which are provided in most modern UNIX systems.</a:t>
            </a:r>
          </a:p>
          <a:p>
            <a:endParaRPr lang="en-US" dirty="0"/>
          </a:p>
          <a:p>
            <a:r>
              <a:rPr lang="en-US" dirty="0"/>
              <a:t>A final point to note is that the traditional UNIX file access control scheme implements a simple protection domain structure. A domain is associated with the user, and switching the domain corresponds to changing the user ID temporarily.</a:t>
            </a:r>
            <a:endParaRPr lang="en-US"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1681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Two definitions of access control are useful in understanding its scope.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1.  NISTIR 7298 (</a:t>
            </a:r>
            <a:r>
              <a:rPr lang="en-US" sz="1200" i="1" kern="1200" dirty="0">
                <a:solidFill>
                  <a:schemeClr val="tx1"/>
                </a:solidFill>
                <a:effectLst/>
                <a:latin typeface="Arial" pitchFamily="-110" charset="0"/>
                <a:ea typeface="ＭＳ Ｐゴシック" pitchFamily="-110" charset="-128"/>
                <a:cs typeface="ＭＳ Ｐゴシック" pitchFamily="-110" charset="-128"/>
              </a:rPr>
              <a:t>Glossary of Key Information Security Terms </a:t>
            </a:r>
            <a:r>
              <a:rPr lang="en-US" sz="1200" kern="1200" dirty="0">
                <a:solidFill>
                  <a:schemeClr val="tx1"/>
                </a:solidFill>
                <a:effectLst/>
                <a:latin typeface="Arial" pitchFamily="-110" charset="0"/>
                <a:ea typeface="ＭＳ Ｐゴシック" pitchFamily="-110" charset="-128"/>
                <a:cs typeface="ＭＳ Ｐゴシック" pitchFamily="-110" charset="-128"/>
              </a:rPr>
              <a:t>, May 2013), defines access control as the process of granting or denying specific requests to: (1) obtain and use information and related information processing services; and (2) enter specific physical facilities.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pPr eaLnBrk="1" hangingPunct="1"/>
            <a:endParaRPr lang="en-US" dirty="0">
              <a:latin typeface="Times New Roman" pitchFamily="-110"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0979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FreeBSD and most UNIX implementations that support extended ACLs use the following strategy (e.g., Figure 4.5b):</a:t>
            </a:r>
          </a:p>
          <a:p>
            <a:endParaRPr lang="en-US" b="0" dirty="0"/>
          </a:p>
          <a:p>
            <a:r>
              <a:rPr lang="en-US" b="0" dirty="0"/>
              <a:t>1. The owner class and other class entries in the 9-bit permission field have the same meaning as in the minimal ACL case.</a:t>
            </a:r>
          </a:p>
          <a:p>
            <a:endParaRPr lang="en-US" b="0" dirty="0"/>
          </a:p>
          <a:p>
            <a:r>
              <a:rPr lang="en-US" b="0" dirty="0"/>
              <a:t>2. The group class entry specifies the permissions for the owner group for this file. These permissions represent the maximum permissions that can be assigned to named users or named groups, other than the owning user. In this latter role, the group class entry functions as a mask.</a:t>
            </a:r>
          </a:p>
          <a:p>
            <a:endParaRPr lang="en-US" b="0" dirty="0"/>
          </a:p>
          <a:p>
            <a:r>
              <a:rPr lang="en-US" b="0" dirty="0"/>
              <a:t>3. Additional named users and named groups may be associated with the file, each with a 3-bit permission field. The permissions listed for a named user or named group are compared to the mask field. Any permission for the named user or named group that is not present in the mask field is disallowed.</a:t>
            </a:r>
          </a:p>
          <a:p>
            <a:endParaRPr lang="en-US" b="0" dirty="0"/>
          </a:p>
          <a:p>
            <a:r>
              <a:rPr lang="en-US" b="0" dirty="0"/>
              <a:t>When a process requests access to a file system object, two steps are per formed. Step 1 selects the ACL entry that most closely matches the requesting process. The ACL entries are looked at in the following order: owner, named users, (owning or named) groups, others. Only a single entry determines access. Step 2 checks if the matching entry contains sufficient permissions. A process can be a member in more than one group; so more than one group entry can match. If any of these matching group entries contain the requested permissions, one that contains the requested permissions is picked (the result is the same no matter which entry is picked). If none of the matching group entries contains the requested permissions, access will be denied no matter which entry is picked.</a:t>
            </a:r>
          </a:p>
          <a:p>
            <a:endParaRPr lang="en-US" b="0" dirty="0"/>
          </a:p>
          <a:p>
            <a:r>
              <a:rPr lang="en-US" b="0" dirty="0"/>
              <a:t>
The list has access control assigned for user, group, and other. The user is assigned read and write access control for owner class.  The masked entries as follows. user joe, with read and write access right, and group has read access right. The group class is assigned read and write access control. The mask class is assigned to read write read write control in group class. The other control is assigned to no access control in other class.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64008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DAC systems define the access rights of individual users and groups of users. In contrast, RBAC is based on the roles that users assume in a system rather than the user’s identity. Typically, RBAC models define a role as a job function within an organization. RBAC systems assign access rights to roles instead of individual users. In turn, users are assigned to different roles, either statically or dynamically, according to their responsibilities.</a:t>
            </a:r>
          </a:p>
          <a:p>
            <a:endParaRPr lang="en-US" dirty="0"/>
          </a:p>
          <a:p>
            <a:r>
              <a:rPr lang="en-US" dirty="0"/>
              <a:t>RBAC now enjoys widespread commercial use and remains an area of active research. The National Institute of Standards and Technology (NIST) has issued a standard, FIPS PUB 140-3, (Security Requirements for Cryptographic Modules September 2009),  that requires support for access control and administration through roles.</a:t>
            </a:r>
          </a:p>
          <a:p>
            <a:endParaRPr lang="en-US" dirty="0"/>
          </a:p>
          <a:p>
            <a:r>
              <a:rPr lang="en-US" dirty="0"/>
              <a:t>The relationship of users to roles is many to many, as is the relationship of roles to resources, or system objects (Figure 4.6). The set of users changes, in some environments frequently, and the assignment of a user to one or more roles may also be dynamic. The set of roles in the system in most environments is relatively static, with only occasional additions or deletions. Each role will have specific access rights to one or more resources. The set of resources and the specific access rights associated with a particular role are also likely to change infrequently.</a:t>
            </a:r>
          </a:p>
          <a:p>
            <a:r>
              <a:rPr lang="en-US" dirty="0"/>
              <a:t>
The relationship of users to roles is many to many, as is the relationship of roles to resources, or system objects. The set of users changes, in some environments frequently, and the assignment of a user to one or more roles may also be dynamic. Each role will have specific access rights to one or more resources. The set of resources and the specific access rights associated with a particular role are also likely to change infrequently.</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53351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access matrix representation to depict the key elements of an RBAC system in simple terms, as shown in Figure 4.7. The upper matrix relates individual users to roles. Typically there are many more users than roles. Each matrix entry is either blank or marked, the latter indicating that this user is assigned to this role. Note that a single user may be assigned multiple roles (more than one mark in a row) and that multiple users may be assigned to a single role (more than one mark in a column). The lower matrix has the same structure as the DAC access control matrix, with roles as subjects. Typically, there are few roles and many objects, or resources. In this matrix the entries are the specific access rights enjoyed by the roles. Note that a role can be treated as an object, allowing the definition of role hierarchies.</a:t>
            </a:r>
          </a:p>
          <a:p>
            <a:endParaRPr lang="en-US" dirty="0"/>
          </a:p>
          <a:p>
            <a:r>
              <a:rPr lang="en-US" dirty="0"/>
              <a:t>RBAC lends itself to an effective implementation of the principle of least privilege, referred to in Chapter 1. Each role should contain the minimum set of access rights needed for that role. A user is assigned to a role that enables him or her to perform only what is required for that role. Multiple users assigned to the same role, enjoy the same minimal set of access rights.</a:t>
            </a:r>
          </a:p>
          <a:p>
            <a:r>
              <a:rPr lang="en-US" dirty="0"/>
              <a:t>
The first table lists the users and roles. The columns have the following headings from left to right. Users, R sub 1, R sub 2, Ellipsis, R sub n, . The row entries are as follows. Row 1. U sub 1, Cross, Blank, Blank, Blank. Row 2. U sub 2, Cross, Blank, Blank, Blank. Row 3. U sub 3, Blank, Cross, Blank, Cross. Row 4. U sub 4, Blank, Blank, Blank, Cross. Row 5. U sub 5, Blank, Blank, Blank, Cross. Row 6. U sub 6, Blank, Blank, Blank, Cross. Row 7. Ellipsis, Blank, Blank, Blank. Row 8. U sub m, Cross, Blank, Blank, Blank. The second table lists the roles and objects. The columns have the following headings from left to right. Roles, Objects, R sub 1, Objects, R sub 2, Objects, R sub n, Objects, F sub 1, Objects, F sub 2, Objects, P sub 1, Objects, P sub 2, Objects, D sub 1, Objects, D sub 2. The row entries are as follows. Row 1. R sub 1, Control, Owner, Owner, control, Read asterisk, Read, owner, Wakeup, Wakeup, Seek, Owner. Row 2. R sub 2, Blank, Control, Blank, Write asterisk, execute, Blank, Blank, Owner, Seek astersik. Row 3. Ellipsis, Blank, Blank, Blank, Blank, Blank, Blank, Blank, Blank, Blank. Row 4. R sub n, Blank, Blank, Control, Blank, Write, Stop, Blank, Blank, Blank.</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345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 variety of functions and services can be included under the general RBAC approach. To clarify the various aspects of RBAC, it is useful to define a set of abstract models of RBAC functionality.</a:t>
            </a:r>
          </a:p>
          <a:p>
            <a:endParaRPr lang="en-US" b="0" dirty="0"/>
          </a:p>
          <a:p>
            <a:r>
              <a:rPr lang="en-US" b="0" dirty="0"/>
              <a:t>[SAND96] defines a family of reference models that has served as the basis for ongoing standardization efforts. This family consists of four models that are related to each other as shown in Figure 4.8a. and Table 4.4. RBAC0 contains the minimum functionality for an RBAC system. RBAC1 includes the RBAC0 functionality and adds role hierarchies, which enable one role to inherit permissions from another role. RBAC2 includes RBAC0 and adds constraints, which restrict the ways in which the components of a RBAC system may be configured. RBAC3 contains the functionality of RBAC0, RBAC1, and RBAC2.</a:t>
            </a:r>
          </a:p>
          <a:p>
            <a:endParaRPr lang="en-US" b="0" dirty="0"/>
          </a:p>
          <a:p>
            <a:r>
              <a:rPr lang="en-US" b="0" dirty="0"/>
              <a:t>RBAC0 Figure 4.8b, without the role hierarchy and constraints, contains the four types of entities in an RBAC0 system:</a:t>
            </a:r>
          </a:p>
          <a:p>
            <a:endParaRPr lang="en-US" b="0" dirty="0"/>
          </a:p>
          <a:p>
            <a:r>
              <a:rPr lang="en-US" b="0" dirty="0"/>
              <a:t>• </a:t>
            </a:r>
            <a:r>
              <a:rPr lang="en-US" b="1" dirty="0"/>
              <a:t>User: </a:t>
            </a:r>
            <a:r>
              <a:rPr lang="en-US" b="0" dirty="0"/>
              <a:t>An individual that has access to this computer system. Each individual has an associated user ID.</a:t>
            </a:r>
          </a:p>
          <a:p>
            <a:endParaRPr lang="en-US" b="0" dirty="0"/>
          </a:p>
          <a:p>
            <a:r>
              <a:rPr lang="en-US" b="0" dirty="0"/>
              <a:t>• </a:t>
            </a:r>
            <a:r>
              <a:rPr lang="en-US" b="1" dirty="0"/>
              <a:t>Role:</a:t>
            </a:r>
            <a:r>
              <a:rPr lang="en-US" b="0" dirty="0"/>
              <a:t> A named job function within the organization that controls this computer system. Typically, associated with each role is a description of the authority and responsibility conferred on this role, and on any user who assumes this role.</a:t>
            </a:r>
          </a:p>
          <a:p>
            <a:endParaRPr lang="en-US" b="0" dirty="0"/>
          </a:p>
          <a:p>
            <a:r>
              <a:rPr lang="en-US" b="0" dirty="0"/>
              <a:t>• </a:t>
            </a:r>
            <a:r>
              <a:rPr lang="en-US" b="1" dirty="0"/>
              <a:t>Permission: </a:t>
            </a:r>
            <a:r>
              <a:rPr lang="en-US" b="0" dirty="0"/>
              <a:t>An approval of a particular mode of access to one or more objects. Equivalent terms are access right, privilege, and authorization.</a:t>
            </a:r>
          </a:p>
          <a:p>
            <a:endParaRPr lang="en-US" b="0" dirty="0"/>
          </a:p>
          <a:p>
            <a:r>
              <a:rPr lang="en-US" b="0" dirty="0"/>
              <a:t>• </a:t>
            </a:r>
            <a:r>
              <a:rPr lang="en-US" b="1" dirty="0"/>
              <a:t>Session: </a:t>
            </a:r>
            <a:r>
              <a:rPr lang="en-US" b="0" dirty="0"/>
              <a:t>A mapping between a user and an activated subset of the set of roles to which the user is assigned.</a:t>
            </a:r>
          </a:p>
          <a:p>
            <a:endParaRPr lang="en-US" b="0" dirty="0"/>
          </a:p>
          <a:p>
            <a:r>
              <a:rPr lang="en-US" b="0" dirty="0"/>
              <a:t> The arrowed lines in Figure 4.8b indicate relationships, or mappings, with a single arrowhead indicating one and a double arrowhead indicating many. Thus, there is a many-to-many relationship between users and roles: One user may have multiple roles, and multiple users may be assigned to a single role. Similarly, there is a many-to-many relationship between roles and permissions. A session is used to define a temporary one-to-many relationship between a user and one or more of the roles to which the user has been assigned. The user establishes a session with only the roles needed for a particular task; this is an example of the concept of least privilege.</a:t>
            </a:r>
          </a:p>
          <a:p>
            <a:endParaRPr lang="en-US" b="0" dirty="0"/>
          </a:p>
          <a:p>
            <a:r>
              <a:rPr lang="en-US" b="0" dirty="0"/>
              <a:t> The many-to-many relationships between users and roles and between roles and permissions provide a flexibility and granularity of assignment not found in conventional DAC schemes. Without this flexibility and granularity, there is a greater risk that a user may be granted more access to resources than is needed because of the limited control over the types of access that can be allowed. The NIST RBAC document gives the following examples: Users may need to list directories and modify existing files without creating new files, or they may need to append records to a file without modifying existing records.</a:t>
            </a:r>
          </a:p>
          <a:p>
            <a:r>
              <a:rPr lang="en-US" b="0" dirty="0"/>
              <a:t>
The first diagram illustrates the relationships among R B A C models. A base model, R B A C sub 0, contains the minimum functionality for an R B A C system. R B A C sub 1 includes the R B A C sub 0 functionality and adds role hierarchies. R B A C sub 2 includes R B A C sub 0 and adds constraints. R B A C sub 3 contains the functionality of R B A C sub 0, R B A C sub 1, and R B A C sub 2. The second diagram illustrates the R B A C models. The model has 4 types of entities, which are as follows. An entity, permission, has operations and objects, roles, sessions, and user. Double bidirectional arrows are present between entities with assignments, which are as follows. Operations and objects, permissions and roles labeled, permission assignment P A, users and roles user assignment U A, and a loop at roles labeled, role hierarchy R H. Arrows between users and sessions and roles and session are labeled, user underscore sessions and session underscore roles, respectively.</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72442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Scope RBAC Models.</a:t>
            </a:r>
          </a:p>
          <a:p>
            <a:pPr>
              <a:defRPr/>
            </a:pP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3230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Role hierarchies provide a means of reflecting the hierarchical structure of roles in an organization. Typically, job functions with greater responsibility have greater authority to access resources. A subordinate job function may have a subset of the access rights of the superior job function. Role hierarchies make use of the concept of inheritance to enable one role to implicitly include access rights associated with a subordinate role.</a:t>
            </a:r>
          </a:p>
          <a:p>
            <a:pPr>
              <a:defRPr/>
            </a:pPr>
            <a:endParaRPr lang="en-US" dirty="0"/>
          </a:p>
          <a:p>
            <a:pPr>
              <a:defRPr/>
            </a:pPr>
            <a:r>
              <a:rPr lang="en-US" dirty="0"/>
              <a:t>Figure 4.9 is an example of a diagram of a role hierarchy. By convention, subordinate roles are lower in the diagram. A line between two roles implies that the upper role includes all of the access rights of the lower role, as well as other access rights not available to the lower role. One role can inherit access rights from multiple subordinate roles. For example, in Figure 4.9, the Project Lead role includes all of the access rights of the Production Engineer role and of the Quality Engineer role. More than one role can inherit from the same subordinate role. For example, both the Production Engineer role and the Quality Engineer role include all of the access rights of the Engineer role. Additional access rights are also assigned to the Production Engineer Role and a different set of additional access rights are assigned to the Quality Engineer role. Thus, these two roles have overlapping access rights, namely the access rights they share with the Engineer role.</a:t>
            </a:r>
          </a:p>
          <a:p>
            <a:pPr>
              <a:defRPr/>
            </a:pPr>
            <a:endParaRPr lang="en-US" dirty="0"/>
          </a:p>
          <a:p>
            <a:pPr>
              <a:defRPr/>
            </a:pPr>
            <a:r>
              <a:rPr lang="en-US" dirty="0"/>
              <a:t>Director branches into project lead 1 and project lead 2. Project lead 1 branches into production engineer 1 and quality engineer 1. Production engineer 1 and quality engineer 1 combine to engineer 1. Project lead 2 branches into production engineer 2 and quality engineer 2. Production engineer 2 and quality engineer 2 combine to engineer 2. Engineer 1 and engineer 2 combine into engineering department.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367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dirty="0"/>
              <a:t>Constraints provide a means of adapting RBAC to the specifics of administrative and security policies in an organization. A constraint is a defined relationship among roles or a condition related to roles. [SAND96] lists the following types of constraints: mutually exclusive roles, cardinality, and prerequisite roles.</a:t>
            </a:r>
          </a:p>
          <a:p>
            <a:pPr>
              <a:defRPr/>
            </a:pPr>
            <a:endParaRPr lang="en-US" b="0" dirty="0"/>
          </a:p>
          <a:p>
            <a:pPr>
              <a:defRPr/>
            </a:pPr>
            <a:r>
              <a:rPr lang="en-US" b="1" dirty="0"/>
              <a:t>Mutually exclusive roles </a:t>
            </a:r>
            <a:r>
              <a:rPr lang="en-US" b="0" dirty="0"/>
              <a:t>are roles such that a user can be assigned to only one role in the set. This limitation could be a static one, or it could be dynamic, in the sense that a user could be assigned only one of the roles in the set for a session. The mutually exclusive constraint supports a separation of duties and capabilities within an organization. This separation can be reinforced or enhanced by use of mutually exclusive permission assignments. With this additional constraint, a mutually exclusive set of roles has the following properties:</a:t>
            </a:r>
          </a:p>
          <a:p>
            <a:pPr>
              <a:defRPr/>
            </a:pPr>
            <a:endParaRPr lang="en-US" b="0" dirty="0"/>
          </a:p>
          <a:p>
            <a:pPr>
              <a:defRPr/>
            </a:pPr>
            <a:r>
              <a:rPr lang="en-US" b="0" dirty="0"/>
              <a:t>1. A user can only be assigned to one role in the set (either during a session or statically).</a:t>
            </a:r>
          </a:p>
          <a:p>
            <a:pPr>
              <a:defRPr/>
            </a:pPr>
            <a:endParaRPr lang="en-US" b="0" dirty="0"/>
          </a:p>
          <a:p>
            <a:pPr>
              <a:defRPr/>
            </a:pPr>
            <a:r>
              <a:rPr lang="en-US" b="0" dirty="0"/>
              <a:t>2. Any permission (access right) can be granted to only one role in the set.</a:t>
            </a:r>
          </a:p>
          <a:p>
            <a:pPr>
              <a:defRPr/>
            </a:pPr>
            <a:endParaRPr lang="en-US" b="0" dirty="0"/>
          </a:p>
          <a:p>
            <a:pPr>
              <a:defRPr/>
            </a:pPr>
            <a:r>
              <a:rPr lang="en-US" b="0" dirty="0"/>
              <a:t>Thus the set of mutually exclusive roles have non-overlapping permissions. If two users are assigned to different roles in the set, then the users have non-overlapping permissions while assuming those roles. The purpose of mutually exclusive roles is to increase the difficulty of collusion among individuals of different skills or divergent job functions to thwart security policies.</a:t>
            </a:r>
          </a:p>
          <a:p>
            <a:pPr>
              <a:defRPr/>
            </a:pPr>
            <a:endParaRPr lang="en-US" b="0" dirty="0"/>
          </a:p>
          <a:p>
            <a:pPr>
              <a:defRPr/>
            </a:pPr>
            <a:r>
              <a:rPr lang="en-US" b="1" dirty="0"/>
              <a:t>Cardinality</a:t>
            </a:r>
            <a:r>
              <a:rPr lang="en-US" b="0" dirty="0"/>
              <a:t> refers to setting a maximum number with respect to roles. One such constraint is to set a maximum number of users that can be assigned to a given role. For example, a project leader role or a department head role might be limited to a single user. The system could also impose a constraint on the number of roles that a user is assigned to, or the number of roles a user can activate for a single session. Another form of constraint is to set a maximum number of roles that can be granted a particular permission; this might be a desirable risk mitigation technique for a sensitive or powerful permission.</a:t>
            </a:r>
          </a:p>
          <a:p>
            <a:pPr>
              <a:defRPr/>
            </a:pPr>
            <a:endParaRPr lang="en-US" b="0" dirty="0"/>
          </a:p>
          <a:p>
            <a:pPr>
              <a:defRPr/>
            </a:pPr>
            <a:r>
              <a:rPr lang="en-US" b="0" dirty="0"/>
              <a:t>A system might be able to specify a </a:t>
            </a:r>
            <a:r>
              <a:rPr lang="en-US" b="1" dirty="0"/>
              <a:t>prerequisite role</a:t>
            </a:r>
            <a:r>
              <a:rPr lang="en-US" b="0" dirty="0"/>
              <a:t>, which dictates that a user can only be assigned to a particular role if it is already assigned to some other specified role. A prerequisite can be used to structure the implementation of the least privilege concept. In a hierarchy, it might be required that a user can be assigned to a senior (higher) role only if it is already assigned an immediately junior (lower) role. For example, in Figure 4.9 a user assigned to a Project Lead role must also be assigned to the subordinate Production Engineer and Quality Engineer roles. Then, if the user does not need all of the permissions of the Project Lead role for a given task, the user can invoke a session using only the required subordinate role. Note that the use of prerequisites tied to the concept of hierarchy requires the RBAC</a:t>
            </a:r>
            <a:r>
              <a:rPr lang="en-US" b="0" baseline="-25000" dirty="0"/>
              <a:t>3</a:t>
            </a:r>
            <a:r>
              <a:rPr lang="en-US" b="0" dirty="0"/>
              <a:t> model.</a:t>
            </a:r>
          </a:p>
          <a:p>
            <a:pPr>
              <a:defRPr/>
            </a:pPr>
            <a:endParaRPr lang="en-US" b="0" dirty="0"/>
          </a:p>
          <a:p>
            <a:pPr>
              <a:defRPr/>
            </a:pPr>
            <a:endParaRPr lang="en-US" b="0"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44282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itchFamily="-107" charset="0"/>
              </a:rPr>
              <a:t>Chapter 4 summary.</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67187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dirty="0"/>
          </a:p>
        </p:txBody>
      </p:sp>
    </p:spTree>
    <p:extLst>
      <p:ext uri="{BB962C8B-B14F-4D97-AF65-F5344CB8AC3E}">
        <p14:creationId xmlns:p14="http://schemas.microsoft.com/office/powerpoint/2010/main" val="124403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2. RFC 4949, </a:t>
            </a:r>
            <a:r>
              <a:rPr lang="en-US" sz="1200" i="1" kern="1200" dirty="0">
                <a:solidFill>
                  <a:schemeClr val="tx1"/>
                </a:solidFill>
                <a:effectLst/>
                <a:latin typeface="Arial" pitchFamily="-110" charset="0"/>
                <a:ea typeface="ＭＳ Ｐゴシック" pitchFamily="-110" charset="-128"/>
                <a:cs typeface="ＭＳ Ｐゴシック" pitchFamily="-110" charset="-128"/>
              </a:rPr>
              <a:t>Internet Security Glossary</a:t>
            </a:r>
            <a:r>
              <a:rPr lang="en-US" sz="1200" kern="1200" dirty="0">
                <a:solidFill>
                  <a:schemeClr val="tx1"/>
                </a:solidFill>
                <a:effectLst/>
                <a:latin typeface="Arial" pitchFamily="-110" charset="0"/>
                <a:ea typeface="ＭＳ Ｐゴシック" pitchFamily="-110" charset="-128"/>
                <a:cs typeface="ＭＳ Ｐゴシック" pitchFamily="-110" charset="-128"/>
              </a:rPr>
              <a:t> , defines access control as a process by which use of system resources is regulated according to a security policy and is permitted only by authorized entities (users, programs, processes, or other systems) according to that policy.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2392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In a broad sense, all of computer security is concerned with access control. Indeed, RFC 4949 defines computer security as follows: measures that implement and assure security services in a computer system, particularly those that assure access control service. This chapter deals with a narrower, more specific concept of access control: Access control implements a security policy that specifies who or what (e.g., in the case of a process) may have access to each specific system resource, and the type of access that is permitted in each instance.</a:t>
            </a:r>
          </a:p>
          <a:p>
            <a:pPr eaLnBrk="1" hangingPunct="1"/>
            <a:endParaRPr lang="en-US"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1174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t>Figure 4.1 shows a broader context of access control. In addition to access control, this context involves the following entities and functions:</a:t>
            </a:r>
          </a:p>
          <a:p>
            <a:pPr eaLnBrk="1" hangingPunct="1"/>
            <a:endParaRPr lang="en-US" b="0" dirty="0"/>
          </a:p>
          <a:p>
            <a:pPr eaLnBrk="1" hangingPunct="1"/>
            <a:r>
              <a:rPr lang="en-US" b="1" dirty="0"/>
              <a:t>• Authentication:</a:t>
            </a:r>
            <a:r>
              <a:rPr lang="en-US" b="0" dirty="0"/>
              <a:t> Verification that the credentials of a user or other system entity are valid.</a:t>
            </a:r>
          </a:p>
          <a:p>
            <a:pPr eaLnBrk="1" hangingPunct="1"/>
            <a:endParaRPr lang="en-US" b="0" dirty="0"/>
          </a:p>
          <a:p>
            <a:pPr eaLnBrk="1" hangingPunct="1"/>
            <a:r>
              <a:rPr lang="en-US" b="1" dirty="0"/>
              <a:t>• Authorization: </a:t>
            </a:r>
            <a:r>
              <a:rPr lang="en-US" b="0" dirty="0"/>
              <a:t>The granting of a right or permission to a system entity to access a system resource. This function determines who is trusted for a given purpose.</a:t>
            </a:r>
          </a:p>
          <a:p>
            <a:pPr eaLnBrk="1" hangingPunct="1"/>
            <a:endParaRPr lang="en-US" b="0" dirty="0"/>
          </a:p>
          <a:p>
            <a:pPr eaLnBrk="1" hangingPunct="1"/>
            <a:r>
              <a:rPr lang="en-US" b="1" dirty="0"/>
              <a:t>• Audit: </a:t>
            </a:r>
            <a:r>
              <a:rPr lang="en-US" b="0" dirty="0"/>
              <a:t>An independent review and examination of system records and activities in order to test for adequacy of system controls, to ensure compliance with established policy and operational procedures, to detect breaches in security, and to recommend any indicated changes in control, policy and procedures.</a:t>
            </a:r>
          </a:p>
          <a:p>
            <a:pPr eaLnBrk="1" hangingPunct="1"/>
            <a:endParaRPr lang="en-US" b="0" dirty="0"/>
          </a:p>
          <a:p>
            <a:pPr eaLnBrk="1" hangingPunct="1"/>
            <a:r>
              <a:rPr lang="en-US" b="0" dirty="0"/>
              <a:t>An access control mechanism mediates between a user (or a process executing on behalf of a user) and system resources, such as applications, operating systems, firewalls, routers, files, and databases. The system must first authenticate an entity seeking access. Typically, the authentication function determines whether the user is permitted to access the system at all. Then the access control function determines</a:t>
            </a:r>
          </a:p>
          <a:p>
            <a:pPr eaLnBrk="1" hangingPunct="1"/>
            <a:r>
              <a:rPr lang="en-US" b="0" dirty="0"/>
              <a:t>if the specific requested access by this user is permitted. A security administrator maintains an authorization database that specifies what type of access to which resources is allowed for this user. The access control function consults this database to determine whether to grant access. An auditing function monitors and keeps a record of user accesses to system resources.</a:t>
            </a:r>
          </a:p>
          <a:p>
            <a:pPr eaLnBrk="1" hangingPunct="1"/>
            <a:endParaRPr lang="en-US" b="0" dirty="0"/>
          </a:p>
          <a:p>
            <a:pPr eaLnBrk="1" hangingPunct="1"/>
            <a:r>
              <a:rPr lang="en-US" b="0" dirty="0"/>
              <a:t>In the simple model of Figure 4.1, the access control function is shown as a single logical module. In practice, a number of components may cooperatively share the access control function. All operating systems have at least a rudimentary, and in many cases a quite robust, access control component. Add-on security packages can supplement the native access control capabilities of the OS. Particular applications or utilities, such as a database management system, also incorporate access control functions. External devices, such as firewalls, can also provide access control services.</a:t>
            </a:r>
          </a:p>
          <a:p>
            <a:pPr eaLnBrk="1" hangingPunct="1"/>
            <a:r>
              <a:rPr lang="en-US" b="0" dirty="0"/>
              <a:t>
The security administrator creates and maintains the authorization database. The user accesses the systems resources after being authenticated by the authentication function. The access is controlled via access control function. A data exchange occurs between access control function and authorization database. Audit consists of an independent review and examination of system records and activities.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03175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t>An access control policy, which can be embodied in an authorization database, dictates what types of access are permitted, under what circumstances, and by whom. Access control policies are generally grouped into the following categories:</a:t>
            </a:r>
          </a:p>
          <a:p>
            <a:pPr eaLnBrk="1" hangingPunct="1"/>
            <a:endParaRPr lang="en-US" b="0" dirty="0"/>
          </a:p>
          <a:p>
            <a:pPr eaLnBrk="1" hangingPunct="1"/>
            <a:r>
              <a:rPr lang="en-US" b="0" dirty="0"/>
              <a:t>• </a:t>
            </a:r>
            <a:r>
              <a:rPr lang="en-US" b="1" dirty="0"/>
              <a:t>Discretionary access control </a:t>
            </a:r>
            <a:r>
              <a:rPr lang="en-US" b="0" dirty="0"/>
              <a:t>(DAC): Controls access based on the identity of the requestor and on access rules (authorizations) stating what requestors are (or are not) allowed to do. This policy is termed </a:t>
            </a:r>
            <a:r>
              <a:rPr lang="en-US" b="0" i="1" dirty="0"/>
              <a:t>discretionary because an </a:t>
            </a:r>
            <a:r>
              <a:rPr lang="en-US" b="0" dirty="0"/>
              <a:t>entity might have access rights that permit the entity, by its own volition, to enable another entity to access some resource.</a:t>
            </a:r>
          </a:p>
          <a:p>
            <a:pPr eaLnBrk="1" hangingPunct="1"/>
            <a:endParaRPr lang="en-US" b="0" dirty="0"/>
          </a:p>
          <a:p>
            <a:pPr eaLnBrk="1" hangingPunct="1"/>
            <a:r>
              <a:rPr lang="en-US" b="0" dirty="0"/>
              <a:t>• </a:t>
            </a:r>
            <a:r>
              <a:rPr lang="en-US" b="1" dirty="0"/>
              <a:t>Mandatory access control </a:t>
            </a:r>
            <a:r>
              <a:rPr lang="en-US" b="0" dirty="0"/>
              <a:t>(MAC): Controls access based on comparing security labels (which indicate how sensitive or critical system resources are) with security clearances (which indicate system entities are eligible to access certain resources). This policy is termed </a:t>
            </a:r>
            <a:r>
              <a:rPr lang="en-US" b="0" i="1" dirty="0"/>
              <a:t>mandatory because an entity that has </a:t>
            </a:r>
            <a:r>
              <a:rPr lang="en-US" b="0" dirty="0"/>
              <a:t>clearance to access a resource may not, just by its own volition, enable another entity to access that resource.</a:t>
            </a:r>
          </a:p>
          <a:p>
            <a:pPr eaLnBrk="1" hangingPunct="1"/>
            <a:endParaRPr lang="en-US" b="0" dirty="0"/>
          </a:p>
          <a:p>
            <a:pPr eaLnBrk="1" hangingPunct="1"/>
            <a:r>
              <a:rPr lang="en-US" b="0" dirty="0"/>
              <a:t>• </a:t>
            </a:r>
            <a:r>
              <a:rPr lang="en-US" b="1" dirty="0"/>
              <a:t>Role-based access control (</a:t>
            </a:r>
            <a:r>
              <a:rPr lang="en-US" b="0" dirty="0"/>
              <a:t>RBAC): Controls access based on the roles that users have within the system and on rules stating what accesses are allowed to users in given roles.</a:t>
            </a:r>
          </a:p>
          <a:p>
            <a:pPr eaLnBrk="1" hangingPunct="1"/>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Attribute-based access control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(ABAC): Controls access based on attributes of the user, the resource to be accessed, and current environmental conditions.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 in Sections 4.3 and 4.4. MAC is a concept that evolved out of requirements for military information security and is best covered in the context of trusted systems, which we deal with in Chapter 27. Both RBAC and ABAC have become increasingly popular, and are examined in Sections 4.5 and 4.6, respectively.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 can employ two or even all three of these policies to cover different classes of system resources.</a:t>
            </a:r>
            <a:endParaRPr lang="en-US" b="0"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6472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t>The basic elements of access control are: subject, object, and access right.</a:t>
            </a:r>
          </a:p>
          <a:p>
            <a:pPr eaLnBrk="1" hangingPunct="1"/>
            <a:endParaRPr lang="en-US" b="0" dirty="0"/>
          </a:p>
          <a:p>
            <a:pPr eaLnBrk="1" hangingPunct="1"/>
            <a:r>
              <a:rPr lang="en-US" b="0" dirty="0"/>
              <a:t>A </a:t>
            </a:r>
            <a:r>
              <a:rPr lang="en-US" b="1" dirty="0"/>
              <a:t>subject</a:t>
            </a:r>
            <a:r>
              <a:rPr lang="en-US" b="0" dirty="0"/>
              <a:t> is an entity capable of accessing objects. Generally, the concept of subject equates with that of process. Any user or application actually gains access to an object by means of a process that represents that user or application. The process takes on the attributes of the user, such as access rights.</a:t>
            </a:r>
          </a:p>
          <a:p>
            <a:pPr eaLnBrk="1" hangingPunct="1"/>
            <a:endParaRPr lang="en-US" b="0" dirty="0"/>
          </a:p>
          <a:p>
            <a:pPr eaLnBrk="1" hangingPunct="1"/>
            <a:r>
              <a:rPr lang="en-US" b="0" dirty="0"/>
              <a:t>A subject is typically held accountable for the actions they have initiated, and an audit trail may be used to record the association of a subject with security relevant actions performed on an object by the subject.</a:t>
            </a:r>
          </a:p>
          <a:p>
            <a:pPr eaLnBrk="1" hangingPunct="1"/>
            <a:endParaRPr lang="en-US" b="0" dirty="0"/>
          </a:p>
          <a:p>
            <a:pPr eaLnBrk="1" hangingPunct="1"/>
            <a:r>
              <a:rPr lang="en-US" b="0" dirty="0"/>
              <a:t>Basic access control systems typically define three classes of subject, with different access rights for each class:</a:t>
            </a:r>
          </a:p>
          <a:p>
            <a:pPr eaLnBrk="1" hangingPunct="1"/>
            <a:endParaRPr lang="en-US" b="0" dirty="0"/>
          </a:p>
          <a:p>
            <a:pPr eaLnBrk="1" hangingPunct="1"/>
            <a:r>
              <a:rPr lang="en-US" b="0" dirty="0"/>
              <a:t>• </a:t>
            </a:r>
            <a:r>
              <a:rPr lang="en-US" b="1" dirty="0"/>
              <a:t>Owner</a:t>
            </a:r>
            <a:r>
              <a:rPr lang="en-US" b="0" dirty="0"/>
              <a:t>: This may be the creator of a resource, such as a file. For system resources, ownership may belong to a system administrator. For project resources, a project administrator or leader may be assigned ownership.</a:t>
            </a:r>
          </a:p>
          <a:p>
            <a:pPr eaLnBrk="1" hangingPunct="1"/>
            <a:endParaRPr lang="en-US" b="0" dirty="0"/>
          </a:p>
          <a:p>
            <a:pPr eaLnBrk="1" hangingPunct="1"/>
            <a:r>
              <a:rPr lang="en-US" b="0" dirty="0"/>
              <a:t>• </a:t>
            </a:r>
            <a:r>
              <a:rPr lang="en-US" b="1" dirty="0"/>
              <a:t>Group:</a:t>
            </a:r>
            <a:r>
              <a:rPr lang="en-US" b="0" dirty="0"/>
              <a:t> In addition to the privileges assigned to an owner, a named group of users may also be granted access rights, such that membership in the group is sufficient to exercise these access rights. In most schemes, a user may belong to multiple groups.</a:t>
            </a:r>
          </a:p>
          <a:p>
            <a:pPr eaLnBrk="1" hangingPunct="1"/>
            <a:endParaRPr lang="en-US" b="0" dirty="0"/>
          </a:p>
          <a:p>
            <a:pPr eaLnBrk="1" hangingPunct="1"/>
            <a:r>
              <a:rPr lang="en-US" b="0" dirty="0"/>
              <a:t>• </a:t>
            </a:r>
            <a:r>
              <a:rPr lang="en-US" b="1" dirty="0"/>
              <a:t>World:</a:t>
            </a:r>
            <a:r>
              <a:rPr lang="en-US" b="0" dirty="0"/>
              <a:t> The least amount of access is granted to users who are able to access the system but are not included in the categories owner and group for this resource.</a:t>
            </a:r>
          </a:p>
          <a:p>
            <a:pPr eaLnBrk="1" hangingPunct="1"/>
            <a:endParaRPr lang="en-US" b="0" dirty="0"/>
          </a:p>
          <a:p>
            <a:pPr eaLnBrk="1" hangingPunct="1"/>
            <a:r>
              <a:rPr lang="en-US" b="0" dirty="0"/>
              <a:t>An </a:t>
            </a:r>
            <a:r>
              <a:rPr lang="en-US" b="1" dirty="0"/>
              <a:t>object </a:t>
            </a:r>
            <a:r>
              <a:rPr lang="en-US" b="0" dirty="0"/>
              <a:t>is a resource to which access is controlled. In general, an object is an entity used to contain and/or receive information. Examples include records, blocks, pages, segments, files, portions of files, directories, directory trees, mailboxes, messages, and programs. Some access control systems also encompass, bits, bytes, words, processors, communication ports, clocks, and network nodes.</a:t>
            </a:r>
          </a:p>
          <a:p>
            <a:pPr eaLnBrk="1" hangingPunct="1"/>
            <a:endParaRPr lang="en-US" b="0" dirty="0"/>
          </a:p>
          <a:p>
            <a:pPr eaLnBrk="1" hangingPunct="1"/>
            <a:r>
              <a:rPr lang="en-US" b="0" dirty="0"/>
              <a:t>The number and types of objects to be protected by an access control system depends on the environment in which access control operates and the desired tradeoff between security on the one hand and complexity, processing burden, and ease of use on the other hand.</a:t>
            </a:r>
          </a:p>
          <a:p>
            <a:pPr eaLnBrk="1" hangingPunct="1"/>
            <a:endParaRPr lang="en-US" b="0" dirty="0"/>
          </a:p>
          <a:p>
            <a:pPr eaLnBrk="1" hangingPunct="1"/>
            <a:r>
              <a:rPr lang="en-US" b="0" dirty="0"/>
              <a:t>An </a:t>
            </a:r>
            <a:r>
              <a:rPr lang="en-US" b="1" dirty="0"/>
              <a:t>access right </a:t>
            </a:r>
            <a:r>
              <a:rPr lang="en-US" b="0" dirty="0"/>
              <a:t>describes the way in which a subject may access an object. Access rights could include the following:</a:t>
            </a:r>
          </a:p>
          <a:p>
            <a:pPr eaLnBrk="1" hangingPunct="1"/>
            <a:endParaRPr lang="en-US" b="0" dirty="0"/>
          </a:p>
          <a:p>
            <a:pPr eaLnBrk="1" hangingPunct="1"/>
            <a:r>
              <a:rPr lang="en-US" b="0" dirty="0"/>
              <a:t>• </a:t>
            </a:r>
            <a:r>
              <a:rPr lang="en-US" b="1" dirty="0"/>
              <a:t>Read:</a:t>
            </a:r>
            <a:r>
              <a:rPr lang="en-US" b="0" dirty="0"/>
              <a:t> User may view information in a system resource (e.g., a file, selected records in a file, selected fields within a record, or some combination). Read access includes the ability to copy or print.</a:t>
            </a:r>
          </a:p>
          <a:p>
            <a:pPr eaLnBrk="1" hangingPunct="1"/>
            <a:endParaRPr lang="en-US" b="0" dirty="0"/>
          </a:p>
          <a:p>
            <a:pPr eaLnBrk="1" hangingPunct="1"/>
            <a:r>
              <a:rPr lang="en-US" b="0" dirty="0"/>
              <a:t>• </a:t>
            </a:r>
            <a:r>
              <a:rPr lang="en-US" b="1" dirty="0"/>
              <a:t>Write</a:t>
            </a:r>
            <a:r>
              <a:rPr lang="en-US" b="0" dirty="0"/>
              <a:t>: User may add, modify, or delete data in system resource (e.g., files, records, programs). Write access includes read access.</a:t>
            </a:r>
          </a:p>
          <a:p>
            <a:pPr eaLnBrk="1" hangingPunct="1"/>
            <a:endParaRPr lang="en-US" b="0" dirty="0"/>
          </a:p>
          <a:p>
            <a:pPr eaLnBrk="1" hangingPunct="1"/>
            <a:r>
              <a:rPr lang="en-US" b="0" dirty="0"/>
              <a:t>• </a:t>
            </a:r>
            <a:r>
              <a:rPr lang="en-US" b="1" dirty="0"/>
              <a:t>Execute</a:t>
            </a:r>
            <a:r>
              <a:rPr lang="en-US" b="0" dirty="0"/>
              <a:t>: User may execute specified programs.</a:t>
            </a:r>
          </a:p>
          <a:p>
            <a:pPr eaLnBrk="1" hangingPunct="1"/>
            <a:endParaRPr lang="en-US" b="0" dirty="0"/>
          </a:p>
          <a:p>
            <a:pPr eaLnBrk="1" hangingPunct="1"/>
            <a:r>
              <a:rPr lang="en-US" b="0" dirty="0"/>
              <a:t>• </a:t>
            </a:r>
            <a:r>
              <a:rPr lang="en-US" b="1" dirty="0"/>
              <a:t>Delete:</a:t>
            </a:r>
            <a:r>
              <a:rPr lang="en-US" b="0" dirty="0"/>
              <a:t> User may delete certain system resources, such as files or records.</a:t>
            </a:r>
          </a:p>
          <a:p>
            <a:pPr eaLnBrk="1" hangingPunct="1"/>
            <a:endParaRPr lang="en-US" b="0" dirty="0"/>
          </a:p>
          <a:p>
            <a:pPr eaLnBrk="1" hangingPunct="1"/>
            <a:r>
              <a:rPr lang="en-US" b="0" dirty="0"/>
              <a:t>• </a:t>
            </a:r>
            <a:r>
              <a:rPr lang="en-US" b="1" dirty="0"/>
              <a:t>Create:</a:t>
            </a:r>
            <a:r>
              <a:rPr lang="en-US" b="0" dirty="0"/>
              <a:t> User may create new files, records, or fields.</a:t>
            </a:r>
          </a:p>
          <a:p>
            <a:pPr eaLnBrk="1" hangingPunct="1"/>
            <a:endParaRPr lang="en-US" b="0" dirty="0"/>
          </a:p>
          <a:p>
            <a:pPr eaLnBrk="1" hangingPunct="1"/>
            <a:r>
              <a:rPr lang="en-US" b="0" dirty="0"/>
              <a:t>• </a:t>
            </a:r>
            <a:r>
              <a:rPr lang="en-US" b="1" dirty="0"/>
              <a:t>Search:</a:t>
            </a:r>
            <a:r>
              <a:rPr lang="en-US" b="0" dirty="0"/>
              <a:t> User may list the files in a directory or otherwise search the directory.</a:t>
            </a:r>
            <a:endParaRPr lang="en-US" b="0"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60345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t>As was previously stated, a discretionary access control scheme is one in which an entity may be granted access rights that permit the entity, by its own volition, to enable another entity to access some resource. A general approach to DAC, as exercised by an operating system or a database management system, is that of an </a:t>
            </a:r>
            <a:r>
              <a:rPr lang="en-US" b="1" dirty="0"/>
              <a:t>access matrix</a:t>
            </a:r>
            <a:r>
              <a:rPr lang="en-US" b="0" dirty="0"/>
              <a:t>. The access matrix concept was formulated by Lampson [LAMP69, LAMP71], and subsequently refined by Graham and Denning [GRAH72, DENN71] and by Harrison et al. [HARR76].</a:t>
            </a:r>
          </a:p>
          <a:p>
            <a:pPr eaLnBrk="1" hangingPunct="1"/>
            <a:endParaRPr lang="en-US" b="0" dirty="0"/>
          </a:p>
          <a:p>
            <a:pPr eaLnBrk="1" hangingPunct="1"/>
            <a:r>
              <a:rPr lang="en-US" b="0" dirty="0"/>
              <a:t>One dimension of the matrix consists of identified subjects that may attempt data access to the resources. Typically, this list will consist of individual users or user groups, although access could be controlled for terminals, network equipment, hosts, or applications instead of or in addition to users. The other dimension lists the objects that may be accessed. At the greatest level of detail, objects may be individual data fields. More aggregate groupings, such as records, files, or even the entire database, may also be objects in the matrix. Each entry in the matrix indicates the access rights of a particular subject for a particular object.</a:t>
            </a:r>
            <a:endParaRPr lang="en-US" b="0"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8130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Figure 4.2a, based on a figure in [SAND94], is a simple example of an access matrix. Thus, user A owns files 1 and 3 and has read and write access rights to those files. User B has read access rights to file 1, and so on.</a:t>
            </a:r>
          </a:p>
          <a:p>
            <a:pPr eaLnBrk="1" hangingPunct="1"/>
            <a:endParaRPr lang="en-US" dirty="0"/>
          </a:p>
          <a:p>
            <a:pPr eaLnBrk="1" hangingPunct="1"/>
            <a:r>
              <a:rPr lang="en-US" dirty="0"/>
              <a:t>
The columns have the following headings from left to right. Subjects, Objects, file 1, Objects File 2, Objects, file 3, Objects, file 4, . The row entries are as follows. Row 1. User A, own read write, Blank, Own, read, write, Blank. Row 2. User B, Read, Own, read, write, Write, Read. Row 3. </a:t>
            </a:r>
            <a:r>
              <a:rPr lang="en-US"/>
              <a:t>User C, Read write, Read, Blank, Own read  write.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5888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0_Content_4_Tex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93309"/>
            <a:ext cx="8229600" cy="38794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063853"/>
            <a:ext cx="8229600" cy="34286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495832"/>
            <a:ext cx="8229600" cy="35883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946415"/>
            <a:ext cx="8229600" cy="394716"/>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3423855"/>
            <a:ext cx="8229600" cy="32528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857050"/>
            <a:ext cx="8229600" cy="42508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4338157"/>
            <a:ext cx="8229600" cy="39577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1" y="4837386"/>
            <a:ext cx="8229600" cy="238689"/>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57200" y="5211857"/>
            <a:ext cx="8229600" cy="28349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57200" y="5606853"/>
            <a:ext cx="8229600" cy="26964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57200" y="5983525"/>
            <a:ext cx="8229600" cy="26883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57201" y="6331844"/>
            <a:ext cx="8229600" cy="244392"/>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57201" y="6654233"/>
            <a:ext cx="8046362" cy="26394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57201" y="7063805"/>
            <a:ext cx="8046362" cy="29082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27"/>
          </p:nvPr>
        </p:nvSpPr>
        <p:spPr>
          <a:xfrm>
            <a:off x="457200" y="7483231"/>
            <a:ext cx="8012113" cy="2190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28"/>
          </p:nvPr>
        </p:nvSpPr>
        <p:spPr>
          <a:xfrm>
            <a:off x="457200" y="7832725"/>
            <a:ext cx="8012113" cy="293688"/>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2"/>
          <p:cNvSpPr>
            <a:spLocks noGrp="1"/>
          </p:cNvSpPr>
          <p:nvPr>
            <p:ph sz="quarter" idx="29"/>
          </p:nvPr>
        </p:nvSpPr>
        <p:spPr>
          <a:xfrm>
            <a:off x="457200" y="8258175"/>
            <a:ext cx="8047038" cy="3270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9"/>
          <p:cNvSpPr>
            <a:spLocks noGrp="1"/>
          </p:cNvSpPr>
          <p:nvPr>
            <p:ph sz="quarter" idx="30"/>
          </p:nvPr>
        </p:nvSpPr>
        <p:spPr>
          <a:xfrm>
            <a:off x="457200" y="8609013"/>
            <a:ext cx="8012113" cy="323850"/>
          </a:xfrm>
        </p:spPr>
        <p:txBody>
          <a:bodyPr/>
          <a:lstStyle>
            <a:lvl1pPr indent="-255600">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3"/>
          <p:cNvSpPr>
            <a:spLocks noGrp="1"/>
          </p:cNvSpPr>
          <p:nvPr>
            <p:ph sz="quarter" idx="31"/>
          </p:nvPr>
        </p:nvSpPr>
        <p:spPr>
          <a:xfrm>
            <a:off x="457200" y="9036050"/>
            <a:ext cx="8047038" cy="239713"/>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Content Placeholder 26"/>
          <p:cNvSpPr>
            <a:spLocks noGrp="1"/>
          </p:cNvSpPr>
          <p:nvPr>
            <p:ph sz="quarter" idx="32"/>
          </p:nvPr>
        </p:nvSpPr>
        <p:spPr>
          <a:xfrm>
            <a:off x="457200" y="9466263"/>
            <a:ext cx="8047038" cy="15081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9" name="Text Placeholder 28"/>
          <p:cNvSpPr>
            <a:spLocks noGrp="1"/>
          </p:cNvSpPr>
          <p:nvPr>
            <p:ph type="body" sz="quarter" idx="33"/>
          </p:nvPr>
        </p:nvSpPr>
        <p:spPr>
          <a:xfrm>
            <a:off x="457200" y="9807575"/>
            <a:ext cx="8047038" cy="2635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2" name="Text Placeholder 31"/>
          <p:cNvSpPr>
            <a:spLocks noGrp="1"/>
          </p:cNvSpPr>
          <p:nvPr>
            <p:ph type="body" sz="quarter" idx="34"/>
          </p:nvPr>
        </p:nvSpPr>
        <p:spPr>
          <a:xfrm>
            <a:off x="457200" y="10174288"/>
            <a:ext cx="8012113" cy="32226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Text Placeholder 33"/>
          <p:cNvSpPr>
            <a:spLocks noGrp="1"/>
          </p:cNvSpPr>
          <p:nvPr>
            <p:ph type="body" sz="quarter" idx="35"/>
          </p:nvPr>
        </p:nvSpPr>
        <p:spPr>
          <a:xfrm>
            <a:off x="457200" y="10663977"/>
            <a:ext cx="8047038" cy="2571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8" name="Text Placeholder 37"/>
          <p:cNvSpPr>
            <a:spLocks noGrp="1"/>
          </p:cNvSpPr>
          <p:nvPr>
            <p:ph type="body" sz="quarter" idx="36"/>
          </p:nvPr>
        </p:nvSpPr>
        <p:spPr>
          <a:xfrm>
            <a:off x="457200" y="11063288"/>
            <a:ext cx="8047038" cy="2952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48424001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on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458689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4875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255500" marR="0" indent="-3429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61030" y="1556326"/>
            <a:ext cx="363154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1563574"/>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243595" y="3977558"/>
            <a:ext cx="4443205" cy="211227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66603"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290555"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panose="020B0604030504040204" pitchFamily="34" charset="0"/>
                <a:ea typeface="Verdana" panose="020B0604030504040204" pitchFamily="34" charset="0"/>
                <a:cs typeface="Verdana" panose="020B0604030504040204" pitchFamily="34" charset="0"/>
              </a:rPr>
              <a:t>Copyright © </a:t>
            </a:r>
            <a:r>
              <a:rPr lang="en-IN" sz="1200" b="0" i="0" u="none" strike="noStrike" cap="none" dirty="0">
                <a:solidFill>
                  <a:srgbClr val="000000"/>
                </a:solidFill>
                <a:effectLst/>
                <a:latin typeface="Verdana" panose="020B0604030504040204" pitchFamily="34" charset="0"/>
                <a:ea typeface="Verdana" panose="020B0604030504040204" pitchFamily="34" charset="0"/>
                <a:cs typeface="Arial"/>
                <a:sym typeface="Arial"/>
              </a:rPr>
              <a:t>2018, 2015, 2012</a:t>
            </a:r>
            <a:r>
              <a:rPr lang="en-US" altLang="en-US" sz="1200" b="0" dirty="0">
                <a:latin typeface="Verdana" panose="020B0604030504040204" pitchFamily="34" charset="0"/>
                <a:ea typeface="Verdana" panose="020B0604030504040204" pitchFamily="34" charset="0"/>
                <a:cs typeface="Verdana" panose="020B0604030504040204" pitchFamily="34" charset="0"/>
              </a:rPr>
              <a:t>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6"/>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82"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6.bin"/><Relationship Id="rId18" Type="http://schemas.openxmlformats.org/officeDocument/2006/relationships/oleObject" Target="../embeddings/oleObject9.bin"/><Relationship Id="rId26" Type="http://schemas.openxmlformats.org/officeDocument/2006/relationships/oleObject" Target="../embeddings/oleObject13.bin"/><Relationship Id="rId3" Type="http://schemas.openxmlformats.org/officeDocument/2006/relationships/oleObject" Target="../embeddings/oleObject1.bin"/><Relationship Id="rId21" Type="http://schemas.openxmlformats.org/officeDocument/2006/relationships/image" Target="../media/image16.wmf"/><Relationship Id="rId7" Type="http://schemas.openxmlformats.org/officeDocument/2006/relationships/oleObject" Target="../embeddings/oleObject3.bin"/><Relationship Id="rId12" Type="http://schemas.openxmlformats.org/officeDocument/2006/relationships/image" Target="../media/image12.wmf"/><Relationship Id="rId17" Type="http://schemas.openxmlformats.org/officeDocument/2006/relationships/image" Target="../media/image14.wmf"/><Relationship Id="rId25" Type="http://schemas.openxmlformats.org/officeDocument/2006/relationships/image" Target="../media/image18.wmf"/><Relationship Id="rId2" Type="http://schemas.openxmlformats.org/officeDocument/2006/relationships/notesSlide" Target="../notesSlides/notesSlide14.xml"/><Relationship Id="rId16" Type="http://schemas.openxmlformats.org/officeDocument/2006/relationships/oleObject" Target="../embeddings/oleObject8.bin"/><Relationship Id="rId20" Type="http://schemas.openxmlformats.org/officeDocument/2006/relationships/oleObject" Target="../embeddings/oleObject10.bin"/><Relationship Id="rId29" Type="http://schemas.openxmlformats.org/officeDocument/2006/relationships/image" Target="../media/image20.wmf"/><Relationship Id="rId1" Type="http://schemas.openxmlformats.org/officeDocument/2006/relationships/slideLayout" Target="../slideLayouts/slideLayout3.xml"/><Relationship Id="rId6" Type="http://schemas.openxmlformats.org/officeDocument/2006/relationships/image" Target="../media/image9.wmf"/><Relationship Id="rId11" Type="http://schemas.openxmlformats.org/officeDocument/2006/relationships/oleObject" Target="../embeddings/oleObject5.bin"/><Relationship Id="rId24" Type="http://schemas.openxmlformats.org/officeDocument/2006/relationships/oleObject" Target="../embeddings/oleObject12.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17.wmf"/><Relationship Id="rId28" Type="http://schemas.openxmlformats.org/officeDocument/2006/relationships/oleObject" Target="../embeddings/oleObject14.bin"/><Relationship Id="rId10" Type="http://schemas.openxmlformats.org/officeDocument/2006/relationships/image" Target="../media/image11.wmf"/><Relationship Id="rId19" Type="http://schemas.openxmlformats.org/officeDocument/2006/relationships/image" Target="../media/image15.wmf"/><Relationship Id="rId4" Type="http://schemas.openxmlformats.org/officeDocument/2006/relationships/image" Target="../media/image8.wmf"/><Relationship Id="rId9" Type="http://schemas.openxmlformats.org/officeDocument/2006/relationships/oleObject" Target="../embeddings/oleObject4.bin"/><Relationship Id="rId14" Type="http://schemas.openxmlformats.org/officeDocument/2006/relationships/image" Target="../media/image13.wmf"/><Relationship Id="rId22" Type="http://schemas.openxmlformats.org/officeDocument/2006/relationships/oleObject" Target="../embeddings/oleObject11.bin"/><Relationship Id="rId27" Type="http://schemas.openxmlformats.org/officeDocument/2006/relationships/image" Target="../media/image19.wmf"/></Relationships>
</file>

<file path=ppt/slides/_rels/slide1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wmf"/><Relationship Id="rId5" Type="http://schemas.openxmlformats.org/officeDocument/2006/relationships/oleObject" Target="../embeddings/oleObject16.bin"/><Relationship Id="rId10" Type="http://schemas.openxmlformats.org/officeDocument/2006/relationships/image" Target="../media/image23.wmf"/><Relationship Id="rId4" Type="http://schemas.openxmlformats.org/officeDocument/2006/relationships/image" Target="../media/image8.wmf"/><Relationship Id="rId9"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0.wmf"/><Relationship Id="rId5" Type="http://schemas.openxmlformats.org/officeDocument/2006/relationships/oleObject" Target="../embeddings/oleObject20.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22.bin"/></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200" dirty="0"/>
              <a:t>Computer Security: Principles and Practice</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t>Fourth</a:t>
            </a:r>
            <a:r>
              <a:rPr lang="en-US" dirty="0">
                <a:solidFill>
                  <a:schemeClr val="tx2"/>
                </a:solidFill>
              </a:rPr>
              <a:t>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4</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pPr lvl="0">
              <a:buSzPct val="25000"/>
            </a:pPr>
            <a:r>
              <a:rPr lang="en-US" dirty="0"/>
              <a:t>Access Control</a:t>
            </a:r>
          </a:p>
        </p:txBody>
      </p:sp>
      <p:pic>
        <p:nvPicPr>
          <p:cNvPr id="7" name="Picture 6" descr="Front Cover: Computer Security: Principles and Practice, Fourth Edition by Stallings and Brow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12" y="1704436"/>
            <a:ext cx="3541622" cy="4529841"/>
          </a:xfrm>
          <a:prstGeom prst="rect">
            <a:avLst/>
          </a:prstGeom>
          <a:ln w="9525">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cs typeface="Verdana" panose="020B0604030504040204" pitchFamily="34" charset="0"/>
              </a:rPr>
              <a:t>Copyright © </a:t>
            </a:r>
            <a:r>
              <a:rPr lang="en-US" dirty="0"/>
              <a:t>2018, 2015, 2012 </a:t>
            </a:r>
            <a:r>
              <a:rPr lang="en-US" altLang="en-US" sz="1200" b="0" dirty="0">
                <a:latin typeface="Verdana"/>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0787-C2FD-4415-8659-D06B3EAED60C}"/>
              </a:ext>
            </a:extLst>
          </p:cNvPr>
          <p:cNvSpPr>
            <a:spLocks noGrp="1"/>
          </p:cNvSpPr>
          <p:nvPr>
            <p:ph type="title"/>
          </p:nvPr>
        </p:nvSpPr>
        <p:spPr/>
        <p:txBody>
          <a:bodyPr/>
          <a:lstStyle/>
          <a:p>
            <a:r>
              <a:rPr lang="en-US" sz="3200" dirty="0"/>
              <a:t>Figure 4.2 Example of Access Control Structures </a:t>
            </a:r>
            <a:r>
              <a:rPr lang="en-US" sz="2000" b="0" dirty="0"/>
              <a:t>(2 of 2)</a:t>
            </a:r>
            <a:endParaRPr lang="en-IN" sz="2000" b="0" dirty="0"/>
          </a:p>
        </p:txBody>
      </p:sp>
      <p:pic>
        <p:nvPicPr>
          <p:cNvPr id="7" name="Content Placeholder 6" descr="A two part diagram depicts the access control lists and capability lists for files of part a. For long description in Notes pane, press F6.">
            <a:extLst>
              <a:ext uri="{FF2B5EF4-FFF2-40B4-BE49-F238E27FC236}">
                <a16:creationId xmlns:a16="http://schemas.microsoft.com/office/drawing/2014/main" id="{6C3F99A2-CEDD-47F8-B5D5-90638FC83B53}"/>
              </a:ext>
            </a:extLst>
          </p:cNvPr>
          <p:cNvPicPr>
            <a:picLocks noGrp="1" noChangeAspect="1"/>
          </p:cNvPicPr>
          <p:nvPr>
            <p:ph sz="quarter" idx="13"/>
          </p:nvPr>
        </p:nvPicPr>
        <p:blipFill>
          <a:blip r:embed="rId3"/>
          <a:stretch>
            <a:fillRect/>
          </a:stretch>
        </p:blipFill>
        <p:spPr>
          <a:xfrm>
            <a:off x="1120367" y="1845444"/>
            <a:ext cx="6903267" cy="4284936"/>
          </a:xfrm>
        </p:spPr>
      </p:pic>
    </p:spTree>
    <p:extLst>
      <p:ext uri="{BB962C8B-B14F-4D97-AF65-F5344CB8AC3E}">
        <p14:creationId xmlns:p14="http://schemas.microsoft.com/office/powerpoint/2010/main" val="3822548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DA1D-2238-4BD5-8871-34A6026B48F9}"/>
              </a:ext>
            </a:extLst>
          </p:cNvPr>
          <p:cNvSpPr>
            <a:spLocks noGrp="1"/>
          </p:cNvSpPr>
          <p:nvPr>
            <p:ph type="title"/>
          </p:nvPr>
        </p:nvSpPr>
        <p:spPr/>
        <p:txBody>
          <a:bodyPr/>
          <a:lstStyle/>
          <a:p>
            <a:r>
              <a:rPr lang="en-US" sz="3200" dirty="0"/>
              <a:t>Table 4.2 Authorization Table for Files in Figure 4.2</a:t>
            </a:r>
            <a:endParaRPr lang="en-IN" sz="3200" dirty="0"/>
          </a:p>
        </p:txBody>
      </p:sp>
      <p:graphicFrame>
        <p:nvGraphicFramePr>
          <p:cNvPr id="10" name="Table 10">
            <a:extLst>
              <a:ext uri="{FF2B5EF4-FFF2-40B4-BE49-F238E27FC236}">
                <a16:creationId xmlns:a16="http://schemas.microsoft.com/office/drawing/2014/main" id="{E84DA52C-41A6-4EE8-A2FF-F9DBD5171CD0}"/>
              </a:ext>
            </a:extLst>
          </p:cNvPr>
          <p:cNvGraphicFramePr>
            <a:graphicFrameLocks noGrp="1"/>
          </p:cNvGraphicFramePr>
          <p:nvPr>
            <p:ph sz="quarter" idx="13"/>
            <p:extLst>
              <p:ext uri="{D42A27DB-BD31-4B8C-83A1-F6EECF244321}">
                <p14:modId xmlns:p14="http://schemas.microsoft.com/office/powerpoint/2010/main" val="1061602570"/>
              </p:ext>
            </p:extLst>
          </p:nvPr>
        </p:nvGraphicFramePr>
        <p:xfrm>
          <a:off x="457200" y="1555750"/>
          <a:ext cx="4114800" cy="4557670"/>
        </p:xfrm>
        <a:graphic>
          <a:graphicData uri="http://schemas.openxmlformats.org/drawingml/2006/table">
            <a:tbl>
              <a:tblPr firstRow="1" bandRow="1">
                <a:tableStyleId>{2D5ABB26-0587-4C30-8999-92F81FD0307C}</a:tableStyleId>
              </a:tblPr>
              <a:tblGrid>
                <a:gridCol w="1371600">
                  <a:extLst>
                    <a:ext uri="{9D8B030D-6E8A-4147-A177-3AD203B41FA5}">
                      <a16:colId xmlns:a16="http://schemas.microsoft.com/office/drawing/2014/main" val="1921497941"/>
                    </a:ext>
                  </a:extLst>
                </a:gridCol>
                <a:gridCol w="1371600">
                  <a:extLst>
                    <a:ext uri="{9D8B030D-6E8A-4147-A177-3AD203B41FA5}">
                      <a16:colId xmlns:a16="http://schemas.microsoft.com/office/drawing/2014/main" val="1475971625"/>
                    </a:ext>
                  </a:extLst>
                </a:gridCol>
                <a:gridCol w="1371600">
                  <a:extLst>
                    <a:ext uri="{9D8B030D-6E8A-4147-A177-3AD203B41FA5}">
                      <a16:colId xmlns:a16="http://schemas.microsoft.com/office/drawing/2014/main" val="2781696775"/>
                    </a:ext>
                  </a:extLst>
                </a:gridCol>
              </a:tblGrid>
              <a:tr h="350590">
                <a:tc>
                  <a:txBody>
                    <a:bodyPr/>
                    <a:lstStyle/>
                    <a:p>
                      <a:pPr algn="ctr"/>
                      <a:r>
                        <a:rPr lang="en-US" b="1" noProof="0" dirty="0">
                          <a:latin typeface="+mn-lt"/>
                        </a:rPr>
                        <a:t>Subject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noProof="0" dirty="0">
                          <a:latin typeface="+mn-lt"/>
                        </a:rPr>
                        <a:t>Access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noProof="0" dirty="0">
                          <a:latin typeface="+mn-lt"/>
                        </a:rPr>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234957"/>
                  </a:ext>
                </a:extLst>
              </a:tr>
              <a:tr h="350590">
                <a:tc>
                  <a:txBody>
                    <a:bodyPr/>
                    <a:lstStyle/>
                    <a:p>
                      <a:pPr algn="ctr"/>
                      <a:r>
                        <a:rPr lang="en-US" sz="1400" b="0" i="0" u="none" strike="noStrike" cap="none" baseline="0" noProof="0" dirty="0">
                          <a:solidFill>
                            <a:schemeClr val="tx1"/>
                          </a:solidFill>
                          <a:latin typeface="+mn-lt"/>
                          <a:ea typeface="+mn-ea"/>
                          <a:cs typeface="+mn-cs"/>
                          <a:sym typeface="Arial"/>
                        </a:rPr>
                        <a:t>A</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latin typeface="+mn-lt"/>
                        </a:rPr>
                        <a:t>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latin typeface="+mn-lt"/>
                        </a:rPr>
                        <a:t>File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9917315"/>
                  </a:ext>
                </a:extLst>
              </a:tr>
              <a:tr h="350590">
                <a:tc>
                  <a:txBody>
                    <a:bodyPr/>
                    <a:lstStyle/>
                    <a:p>
                      <a:pPr algn="ctr"/>
                      <a:r>
                        <a:rPr lang="en-US" dirty="0">
                          <a:latin typeface="+mn-lt"/>
                        </a:rPr>
                        <a:t>A</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Read</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File 1</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011352"/>
                  </a:ext>
                </a:extLst>
              </a:tr>
              <a:tr h="350590">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A</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Write</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File 1</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977009"/>
                  </a:ext>
                </a:extLst>
              </a:tr>
              <a:tr h="350590">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A</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latin typeface="+mn-lt"/>
                        </a:rPr>
                        <a:t>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File 3</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2816226"/>
                  </a:ext>
                </a:extLst>
              </a:tr>
              <a:tr h="350590">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A</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Read</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File 3</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0897431"/>
                  </a:ext>
                </a:extLst>
              </a:tr>
              <a:tr h="350590">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A</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Write</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baseline="0" noProof="0" dirty="0">
                          <a:solidFill>
                            <a:schemeClr val="tx1"/>
                          </a:solidFill>
                          <a:latin typeface="+mn-lt"/>
                          <a:ea typeface="+mn-ea"/>
                          <a:cs typeface="+mn-cs"/>
                          <a:sym typeface="Arial"/>
                        </a:rPr>
                        <a:t>File 3</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235082"/>
                  </a:ext>
                </a:extLst>
              </a:tr>
              <a:tr h="350590">
                <a:tc>
                  <a:txBody>
                    <a:bodyPr/>
                    <a:lstStyle/>
                    <a:p>
                      <a:pPr algn="ctr"/>
                      <a:r>
                        <a:rPr lang="en-US" dirty="0">
                          <a:latin typeface="+mn-lt"/>
                        </a:rPr>
                        <a:t>B</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latin typeface="+mn-lt"/>
                        </a:rPr>
                        <a:t>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File 1</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5426706"/>
                  </a:ext>
                </a:extLst>
              </a:tr>
              <a:tr h="350590">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B</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Own</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rPr>
                        <a:t>File 2</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8541668"/>
                  </a:ext>
                </a:extLst>
              </a:tr>
              <a:tr h="350590">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B</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Read</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rPr>
                        <a:t>File 2</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2684075"/>
                  </a:ext>
                </a:extLst>
              </a:tr>
              <a:tr h="350590">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B</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Write</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rPr>
                        <a:t>File 2</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7699332"/>
                  </a:ext>
                </a:extLst>
              </a:tr>
              <a:tr h="350590">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B</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Write</a:t>
                      </a:r>
                      <a:endParaRPr lang="en-US"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rPr>
                        <a:t>File 3</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3314363"/>
                  </a:ext>
                </a:extLst>
              </a:tr>
              <a:tr h="350590">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B</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rPr>
                        <a:t>Read</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rPr>
                        <a:t>File 4</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439626"/>
                  </a:ext>
                </a:extLst>
              </a:tr>
            </a:tbl>
          </a:graphicData>
        </a:graphic>
      </p:graphicFrame>
      <p:graphicFrame>
        <p:nvGraphicFramePr>
          <p:cNvPr id="12" name="Table 12">
            <a:extLst>
              <a:ext uri="{FF2B5EF4-FFF2-40B4-BE49-F238E27FC236}">
                <a16:creationId xmlns:a16="http://schemas.microsoft.com/office/drawing/2014/main" id="{1A205C51-5BA4-4806-B28B-AB0C759D28B5}"/>
              </a:ext>
            </a:extLst>
          </p:cNvPr>
          <p:cNvGraphicFramePr>
            <a:graphicFrameLocks noGrp="1"/>
          </p:cNvGraphicFramePr>
          <p:nvPr>
            <p:ph sz="quarter" idx="14"/>
            <p:extLst>
              <p:ext uri="{D42A27DB-BD31-4B8C-83A1-F6EECF244321}">
                <p14:modId xmlns:p14="http://schemas.microsoft.com/office/powerpoint/2010/main" val="4032531994"/>
              </p:ext>
            </p:extLst>
          </p:nvPr>
        </p:nvGraphicFramePr>
        <p:xfrm>
          <a:off x="4822598" y="1545954"/>
          <a:ext cx="4114800" cy="2464343"/>
        </p:xfrm>
        <a:graphic>
          <a:graphicData uri="http://schemas.openxmlformats.org/drawingml/2006/table">
            <a:tbl>
              <a:tblPr firstRow="1" bandRow="1">
                <a:tableStyleId>{2D5ABB26-0587-4C30-8999-92F81FD0307C}</a:tableStyleId>
              </a:tblPr>
              <a:tblGrid>
                <a:gridCol w="1371600">
                  <a:extLst>
                    <a:ext uri="{9D8B030D-6E8A-4147-A177-3AD203B41FA5}">
                      <a16:colId xmlns:a16="http://schemas.microsoft.com/office/drawing/2014/main" val="1584343453"/>
                    </a:ext>
                  </a:extLst>
                </a:gridCol>
                <a:gridCol w="1371600">
                  <a:extLst>
                    <a:ext uri="{9D8B030D-6E8A-4147-A177-3AD203B41FA5}">
                      <a16:colId xmlns:a16="http://schemas.microsoft.com/office/drawing/2014/main" val="3215241349"/>
                    </a:ext>
                  </a:extLst>
                </a:gridCol>
                <a:gridCol w="1371600">
                  <a:extLst>
                    <a:ext uri="{9D8B030D-6E8A-4147-A177-3AD203B41FA5}">
                      <a16:colId xmlns:a16="http://schemas.microsoft.com/office/drawing/2014/main" val="2753144684"/>
                    </a:ext>
                  </a:extLst>
                </a:gridCol>
              </a:tblGrid>
              <a:tr h="352049">
                <a:tc>
                  <a:txBody>
                    <a:bodyPr/>
                    <a:lstStyle/>
                    <a:p>
                      <a:pPr algn="ctr"/>
                      <a:r>
                        <a:rPr lang="en-US" b="1" noProof="0" dirty="0">
                          <a:latin typeface="+mn-lt"/>
                        </a:rPr>
                        <a:t>Subject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noProof="0" dirty="0">
                          <a:latin typeface="+mn-lt"/>
                        </a:rPr>
                        <a:t>Access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noProof="0" dirty="0">
                          <a:latin typeface="+mn-lt"/>
                        </a:rPr>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353388"/>
                  </a:ext>
                </a:extLst>
              </a:tr>
              <a:tr h="352049">
                <a:tc>
                  <a:txBody>
                    <a:bodyPr/>
                    <a:lstStyle/>
                    <a:p>
                      <a:pPr algn="ctr"/>
                      <a:r>
                        <a:rPr lang="en-US" dirty="0">
                          <a:latin typeface="+mn-lt"/>
                        </a:rPr>
                        <a:t>C</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Read</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rPr>
                        <a:t>File 1</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0772009"/>
                  </a:ext>
                </a:extLst>
              </a:tr>
              <a:tr h="352049">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C</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Write</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File 1</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8066342"/>
                  </a:ext>
                </a:extLst>
              </a:tr>
              <a:tr h="352049">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C</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Read</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File 2</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5905581"/>
                  </a:ext>
                </a:extLst>
              </a:tr>
              <a:tr h="352049">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C</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Own</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File 4</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934149"/>
                  </a:ext>
                </a:extLst>
              </a:tr>
              <a:tr h="352049">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C</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Read</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File 4</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3327224"/>
                  </a:ext>
                </a:extLst>
              </a:tr>
              <a:tr h="352049">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C</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mn-lt"/>
                        </a:rPr>
                        <a:t>Write</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dirty="0">
                          <a:ln>
                            <a:noFill/>
                          </a:ln>
                          <a:solidFill>
                            <a:srgbClr val="000000"/>
                          </a:solidFill>
                          <a:effectLst/>
                          <a:uLnTx/>
                          <a:uFillTx/>
                          <a:latin typeface="+mn-lt"/>
                          <a:ea typeface="+mn-ea"/>
                          <a:cs typeface="+mn-cs"/>
                          <a:sym typeface="Arial"/>
                        </a:rPr>
                        <a:t>File 4</a:t>
                      </a:r>
                      <a:endParaRPr lang="en-IN"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5776084"/>
                  </a:ext>
                </a:extLst>
              </a:tr>
            </a:tbl>
          </a:graphicData>
        </a:graphic>
      </p:graphicFrame>
    </p:spTree>
    <p:extLst>
      <p:ext uri="{BB962C8B-B14F-4D97-AF65-F5344CB8AC3E}">
        <p14:creationId xmlns:p14="http://schemas.microsoft.com/office/powerpoint/2010/main" val="3804260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14A23-1772-4500-A92C-FA4C43C2F3C6}"/>
              </a:ext>
            </a:extLst>
          </p:cNvPr>
          <p:cNvSpPr>
            <a:spLocks noGrp="1"/>
          </p:cNvSpPr>
          <p:nvPr>
            <p:ph type="title"/>
          </p:nvPr>
        </p:nvSpPr>
        <p:spPr/>
        <p:txBody>
          <a:bodyPr/>
          <a:lstStyle/>
          <a:p>
            <a:r>
              <a:rPr lang="en-US" sz="3200" dirty="0"/>
              <a:t>Figure 4.3 Extended Access Control Matrix</a:t>
            </a:r>
            <a:endParaRPr lang="en-IN" sz="3200" dirty="0"/>
          </a:p>
        </p:txBody>
      </p:sp>
      <p:pic>
        <p:nvPicPr>
          <p:cNvPr id="5" name="Content Placeholder 4" descr="A table depicts the extended access control matrix. For long description in Notes pane, press F6.">
            <a:extLst>
              <a:ext uri="{FF2B5EF4-FFF2-40B4-BE49-F238E27FC236}">
                <a16:creationId xmlns:a16="http://schemas.microsoft.com/office/drawing/2014/main" id="{CD6CD1ED-F610-4738-83D1-89F7FB4DE1CA}"/>
              </a:ext>
            </a:extLst>
          </p:cNvPr>
          <p:cNvPicPr>
            <a:picLocks noGrp="1" noChangeAspect="1"/>
          </p:cNvPicPr>
          <p:nvPr>
            <p:ph sz="quarter" idx="13"/>
          </p:nvPr>
        </p:nvPicPr>
        <p:blipFill>
          <a:blip r:embed="rId3"/>
          <a:stretch>
            <a:fillRect/>
          </a:stretch>
        </p:blipFill>
        <p:spPr>
          <a:xfrm>
            <a:off x="706135" y="2213393"/>
            <a:ext cx="7731730" cy="3272589"/>
          </a:xfrm>
        </p:spPr>
      </p:pic>
    </p:spTree>
    <p:extLst>
      <p:ext uri="{BB962C8B-B14F-4D97-AF65-F5344CB8AC3E}">
        <p14:creationId xmlns:p14="http://schemas.microsoft.com/office/powerpoint/2010/main" val="73154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9898A-A9CD-48FE-94D9-48449621B6F9}"/>
              </a:ext>
            </a:extLst>
          </p:cNvPr>
          <p:cNvSpPr>
            <a:spLocks noGrp="1"/>
          </p:cNvSpPr>
          <p:nvPr>
            <p:ph type="title"/>
          </p:nvPr>
        </p:nvSpPr>
        <p:spPr/>
        <p:txBody>
          <a:bodyPr/>
          <a:lstStyle/>
          <a:p>
            <a:r>
              <a:rPr lang="en-US" sz="3200" dirty="0"/>
              <a:t>Figure 4.4 An Organization of the Access Control Function</a:t>
            </a:r>
            <a:endParaRPr lang="en-IN" sz="3200" dirty="0"/>
          </a:p>
        </p:txBody>
      </p:sp>
      <p:pic>
        <p:nvPicPr>
          <p:cNvPr id="5" name="Content Placeholder 4" descr="A diagram illustrates the organization of the acces control function. For long description in Notes pane, press F6.">
            <a:extLst>
              <a:ext uri="{FF2B5EF4-FFF2-40B4-BE49-F238E27FC236}">
                <a16:creationId xmlns:a16="http://schemas.microsoft.com/office/drawing/2014/main" id="{5A85895B-AF87-4A96-A9D4-A96361C37E92}"/>
              </a:ext>
            </a:extLst>
          </p:cNvPr>
          <p:cNvPicPr>
            <a:picLocks noGrp="1" noChangeAspect="1"/>
          </p:cNvPicPr>
          <p:nvPr>
            <p:ph sz="quarter" idx="13"/>
          </p:nvPr>
        </p:nvPicPr>
        <p:blipFill>
          <a:blip r:embed="rId3"/>
          <a:stretch>
            <a:fillRect/>
          </a:stretch>
        </p:blipFill>
        <p:spPr>
          <a:xfrm>
            <a:off x="2310384" y="1574355"/>
            <a:ext cx="4523232" cy="4550664"/>
          </a:xfrm>
        </p:spPr>
      </p:pic>
    </p:spTree>
    <p:extLst>
      <p:ext uri="{BB962C8B-B14F-4D97-AF65-F5344CB8AC3E}">
        <p14:creationId xmlns:p14="http://schemas.microsoft.com/office/powerpoint/2010/main" val="2880145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32F9-C231-47E9-B146-1EBC735DACBD}"/>
              </a:ext>
            </a:extLst>
          </p:cNvPr>
          <p:cNvSpPr>
            <a:spLocks noGrp="1"/>
          </p:cNvSpPr>
          <p:nvPr>
            <p:ph type="title"/>
          </p:nvPr>
        </p:nvSpPr>
        <p:spPr/>
        <p:txBody>
          <a:bodyPr/>
          <a:lstStyle/>
          <a:p>
            <a:r>
              <a:rPr lang="en-US" sz="3200" dirty="0"/>
              <a:t>Table 4.3 Access Control System Commands </a:t>
            </a:r>
            <a:r>
              <a:rPr lang="en-US" sz="2000" b="0" dirty="0"/>
              <a:t>(1 of 2)</a:t>
            </a:r>
            <a:endParaRPr lang="en-IN" sz="2000" b="0" dirty="0"/>
          </a:p>
        </p:txBody>
      </p:sp>
      <p:graphicFrame>
        <p:nvGraphicFramePr>
          <p:cNvPr id="4" name="Table 4">
            <a:extLst>
              <a:ext uri="{FF2B5EF4-FFF2-40B4-BE49-F238E27FC236}">
                <a16:creationId xmlns:a16="http://schemas.microsoft.com/office/drawing/2014/main" id="{6997D5D0-BF47-44D9-9216-C383F47319B9}"/>
              </a:ext>
            </a:extLst>
          </p:cNvPr>
          <p:cNvGraphicFramePr>
            <a:graphicFrameLocks noGrp="1"/>
          </p:cNvGraphicFramePr>
          <p:nvPr>
            <p:ph sz="quarter" idx="13"/>
            <p:extLst>
              <p:ext uri="{D42A27DB-BD31-4B8C-83A1-F6EECF244321}">
                <p14:modId xmlns:p14="http://schemas.microsoft.com/office/powerpoint/2010/main" val="2267923619"/>
              </p:ext>
            </p:extLst>
          </p:nvPr>
        </p:nvGraphicFramePr>
        <p:xfrm>
          <a:off x="457200" y="1555750"/>
          <a:ext cx="8229600" cy="3959225"/>
        </p:xfrm>
        <a:graphic>
          <a:graphicData uri="http://schemas.openxmlformats.org/drawingml/2006/table">
            <a:tbl>
              <a:tblPr firstRow="1" bandRow="1">
                <a:tableStyleId>{2D5ABB26-0587-4C30-8999-92F81FD0307C}</a:tableStyleId>
              </a:tblPr>
              <a:tblGrid>
                <a:gridCol w="895350">
                  <a:extLst>
                    <a:ext uri="{9D8B030D-6E8A-4147-A177-3AD203B41FA5}">
                      <a16:colId xmlns:a16="http://schemas.microsoft.com/office/drawing/2014/main" val="3905880017"/>
                    </a:ext>
                  </a:extLst>
                </a:gridCol>
                <a:gridCol w="2371725">
                  <a:extLst>
                    <a:ext uri="{9D8B030D-6E8A-4147-A177-3AD203B41FA5}">
                      <a16:colId xmlns:a16="http://schemas.microsoft.com/office/drawing/2014/main" val="2186906669"/>
                    </a:ext>
                  </a:extLst>
                </a:gridCol>
                <a:gridCol w="2400300">
                  <a:extLst>
                    <a:ext uri="{9D8B030D-6E8A-4147-A177-3AD203B41FA5}">
                      <a16:colId xmlns:a16="http://schemas.microsoft.com/office/drawing/2014/main" val="3933547027"/>
                    </a:ext>
                  </a:extLst>
                </a:gridCol>
                <a:gridCol w="2562225">
                  <a:extLst>
                    <a:ext uri="{9D8B030D-6E8A-4147-A177-3AD203B41FA5}">
                      <a16:colId xmlns:a16="http://schemas.microsoft.com/office/drawing/2014/main" val="3078888030"/>
                    </a:ext>
                  </a:extLst>
                </a:gridCol>
              </a:tblGrid>
              <a:tr h="370840">
                <a:tc>
                  <a:txBody>
                    <a:bodyPr/>
                    <a:lstStyle/>
                    <a:p>
                      <a:r>
                        <a:rPr lang="en-US" b="1" noProof="0" dirty="0">
                          <a:solidFill>
                            <a:schemeClr val="tx1"/>
                          </a:solidFill>
                        </a:rPr>
                        <a:t>Rule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noProof="0" dirty="0">
                          <a:solidFill>
                            <a:schemeClr val="tx1"/>
                          </a:solidFill>
                        </a:rPr>
                        <a:t>Command </a:t>
                      </a:r>
                      <a:r>
                        <a:rPr lang="en-US" sz="100" b="1" dirty="0">
                          <a:solidFill>
                            <a:schemeClr val="tx1"/>
                          </a:solidFill>
                        </a:rPr>
                        <a:t>left parenthesis by S sub 0 right parenthesis</a:t>
                      </a:r>
                      <a:endParaRPr lang="en-IN"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noProof="0" dirty="0">
                          <a:solidFill>
                            <a:schemeClr val="tx1"/>
                          </a:solidFill>
                        </a:rPr>
                        <a:t>Authorization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noProof="0" dirty="0">
                          <a:solidFill>
                            <a:schemeClr val="tx1"/>
                          </a:solidFill>
                        </a:rPr>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4547041"/>
                  </a:ext>
                </a:extLst>
              </a:tr>
              <a:tr h="578485">
                <a:tc>
                  <a:txBody>
                    <a:bodyPr/>
                    <a:lstStyle/>
                    <a:p>
                      <a:r>
                        <a:rPr lang="en-US" dirty="0">
                          <a:solidFill>
                            <a:schemeClr val="tx1"/>
                          </a:solidFill>
                        </a:rPr>
                        <a:t>R1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 dirty="0">
                          <a:solidFill>
                            <a:schemeClr val="tx1"/>
                          </a:solidFill>
                        </a:rPr>
                        <a:t>Transfer, a 2 by 1 matrix with column entries as follows. Column 1. alpha asterisk, alpha. to S, X</a:t>
                      </a:r>
                      <a:endParaRPr lang="en-IN" sz="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00" dirty="0">
                          <a:solidFill>
                            <a:schemeClr val="tx1"/>
                          </a:solidFill>
                        </a:rPr>
                        <a:t>Alpha asterisk, in A left bracket S sub 0, X right bracket</a:t>
                      </a:r>
                      <a:endParaRPr lang="en-IN" sz="3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 dirty="0">
                          <a:solidFill>
                            <a:schemeClr val="tx1"/>
                          </a:solidFill>
                        </a:rPr>
                        <a:t>store, a 2 by 1 matrix with following row entries, Row 1. alpha asterisk, row 2 alpha. in A left bracket S, X right bracket</a:t>
                      </a:r>
                      <a:endParaRPr lang="en-IN" sz="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179807"/>
                  </a:ext>
                </a:extLst>
              </a:tr>
              <a:tr h="600075">
                <a:tc>
                  <a:txBody>
                    <a:bodyPr/>
                    <a:lstStyle/>
                    <a:p>
                      <a:r>
                        <a:rPr lang="en-US" dirty="0">
                          <a:solidFill>
                            <a:schemeClr val="tx1"/>
                          </a:solidFill>
                        </a:rPr>
                        <a:t>R2</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 dirty="0">
                          <a:solidFill>
                            <a:schemeClr val="tx1"/>
                          </a:solidFill>
                        </a:rPr>
                        <a:t>grant, a 2 by 1 matrix with following column entries, alpha asterisk, alpha. to S, X</a:t>
                      </a:r>
                      <a:endParaRPr lang="en-IN" sz="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 dirty="0">
                          <a:solidFill>
                            <a:schemeClr val="tx1"/>
                          </a:solidFill>
                        </a:rPr>
                        <a:t>Owner, in A left bracket S sub 0, X right bracket a</a:t>
                      </a:r>
                      <a:endParaRPr lang="en-IN" sz="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 dirty="0">
                          <a:solidFill>
                            <a:schemeClr val="tx1"/>
                          </a:solidFill>
                        </a:rPr>
                        <a:t>store the 2 by 1 column matrix, Row 1 alpha asterisk, Row 2 alpha in A of left bracket S, X right bracket</a:t>
                      </a:r>
                      <a:endParaRPr lang="en-IN" sz="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2366949"/>
                  </a:ext>
                </a:extLst>
              </a:tr>
              <a:tr h="885825">
                <a:tc>
                  <a:txBody>
                    <a:bodyPr/>
                    <a:lstStyle/>
                    <a:p>
                      <a:r>
                        <a:rPr lang="en-US" dirty="0">
                          <a:solidFill>
                            <a:schemeClr val="tx1"/>
                          </a:solidFill>
                        </a:rPr>
                        <a:t>R3</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 dirty="0">
                          <a:solidFill>
                            <a:schemeClr val="tx1"/>
                          </a:solidFill>
                        </a:rPr>
                        <a:t>delete alpha from S, X</a:t>
                      </a:r>
                      <a:endParaRPr lang="en-IN" sz="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 dirty="0">
                          <a:solidFill>
                            <a:schemeClr val="tx1"/>
                          </a:solidFill>
                        </a:rPr>
                        <a:t>Control, in A left bracket S sub 0, S right bracket or owner in A left bracket S sub 0, X right bracket</a:t>
                      </a:r>
                      <a:endParaRPr lang="en-IN" sz="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 dirty="0">
                          <a:solidFill>
                            <a:schemeClr val="tx1"/>
                          </a:solidFill>
                        </a:rPr>
                        <a:t>delete alpha from A of left bracket S, X right bracket</a:t>
                      </a:r>
                      <a:endParaRPr lang="en-IN" sz="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39014"/>
                  </a:ext>
                </a:extLst>
              </a:tr>
              <a:tr h="885825">
                <a:tc>
                  <a:txBody>
                    <a:bodyPr/>
                    <a:lstStyle/>
                    <a:p>
                      <a:r>
                        <a:rPr lang="en-US" dirty="0">
                          <a:solidFill>
                            <a:schemeClr val="tx1"/>
                          </a:solidFill>
                        </a:rPr>
                        <a:t>R4</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 dirty="0">
                          <a:solidFill>
                            <a:schemeClr val="tx1"/>
                          </a:solidFill>
                        </a:rPr>
                        <a:t>w left arrow read S , X</a:t>
                      </a:r>
                      <a:endParaRPr lang="en-IN" sz="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 dirty="0">
                          <a:solidFill>
                            <a:schemeClr val="tx1"/>
                          </a:solidFill>
                        </a:rPr>
                        <a:t>Control, in A left bracket S sub 0, S right bracket or owner in A left bracket S sub 0, X right bracket</a:t>
                      </a:r>
                      <a:endParaRPr lang="en-IN" sz="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500" dirty="0">
                          <a:solidFill>
                            <a:schemeClr val="tx1"/>
                          </a:solidFill>
                        </a:rPr>
                        <a:t>copy A left bracket S, X right bracket into w</a:t>
                      </a:r>
                      <a:endParaRPr lang="en-IN" sz="5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3373360"/>
                  </a:ext>
                </a:extLst>
              </a:tr>
              <a:tr h="638175">
                <a:tc>
                  <a:txBody>
                    <a:bodyPr/>
                    <a:lstStyle/>
                    <a:p>
                      <a:r>
                        <a:rPr lang="en-US" dirty="0">
                          <a:solidFill>
                            <a:schemeClr val="tx1"/>
                          </a:solidFill>
                        </a:rPr>
                        <a:t>R5</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noProof="0" dirty="0">
                          <a:solidFill>
                            <a:schemeClr val="tx1"/>
                          </a:solidFill>
                        </a:rPr>
                        <a:t>create object</a:t>
                      </a:r>
                      <a:r>
                        <a:rPr lang="en-US" noProof="0" dirty="0">
                          <a:solidFill>
                            <a:schemeClr val="tx1"/>
                          </a:solidFill>
                        </a:rPr>
                        <a:t> </a:t>
                      </a:r>
                      <a:r>
                        <a:rPr lang="en-US" i="1" noProof="0" dirty="0">
                          <a:solidFill>
                            <a:schemeClr val="tx1"/>
                          </a:solidFill>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noProof="0" dirty="0">
                          <a:solidFill>
                            <a:schemeClr val="tx1"/>
                          </a:solidFill>
                        </a:rPr>
                        <a:t>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add column for </a:t>
                      </a:r>
                      <a:r>
                        <a:rPr lang="en-US" i="1" dirty="0">
                          <a:solidFill>
                            <a:schemeClr val="tx1"/>
                          </a:solidFill>
                        </a:rPr>
                        <a:t>X</a:t>
                      </a:r>
                      <a:r>
                        <a:rPr lang="en-US" dirty="0">
                          <a:solidFill>
                            <a:schemeClr val="tx1"/>
                          </a:solidFill>
                        </a:rPr>
                        <a:t> to </a:t>
                      </a:r>
                      <a:r>
                        <a:rPr lang="en-US" i="1" dirty="0">
                          <a:solidFill>
                            <a:schemeClr val="tx1"/>
                          </a:solidFill>
                        </a:rPr>
                        <a:t>A</a:t>
                      </a:r>
                      <a:r>
                        <a:rPr lang="en-US" dirty="0">
                          <a:solidFill>
                            <a:schemeClr val="tx1"/>
                          </a:solidFill>
                        </a:rPr>
                        <a:t>; store </a:t>
                      </a:r>
                      <a:r>
                        <a:rPr lang="en-US" sz="500" dirty="0">
                          <a:solidFill>
                            <a:schemeClr val="tx1"/>
                          </a:solidFill>
                        </a:rPr>
                        <a:t>owner in A left bracket S sub 0, X right bracket</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0439986"/>
                  </a:ext>
                </a:extLst>
              </a:tr>
            </a:tbl>
          </a:graphicData>
        </a:graphic>
      </p:graphicFrame>
      <p:graphicFrame>
        <p:nvGraphicFramePr>
          <p:cNvPr id="5" name="Object 4">
            <a:extLst>
              <a:ext uri="{FF2B5EF4-FFF2-40B4-BE49-F238E27FC236}">
                <a16:creationId xmlns:a16="http://schemas.microsoft.com/office/drawing/2014/main" id="{F9A17C64-DAB1-4BCE-96A3-A1FEDCE5632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944727648"/>
              </p:ext>
            </p:extLst>
          </p:nvPr>
        </p:nvGraphicFramePr>
        <p:xfrm>
          <a:off x="2342515" y="1593850"/>
          <a:ext cx="609600" cy="241300"/>
        </p:xfrm>
        <a:graphic>
          <a:graphicData uri="http://schemas.openxmlformats.org/presentationml/2006/ole">
            <mc:AlternateContent xmlns:mc="http://schemas.openxmlformats.org/markup-compatibility/2006">
              <mc:Choice xmlns:v="urn:schemas-microsoft-com:vml" Requires="v">
                <p:oleObj name="Equation" r:id="rId3" imgW="609480" imgH="241200" progId="Equation.DSMT4">
                  <p:embed/>
                </p:oleObj>
              </mc:Choice>
              <mc:Fallback>
                <p:oleObj name="Equation" r:id="rId3" imgW="609480" imgH="241200" progId="Equation.DSMT4">
                  <p:embed/>
                  <p:pic>
                    <p:nvPicPr>
                      <p:cNvPr id="5" name="Object 4">
                        <a:extLst>
                          <a:ext uri="{FF2B5EF4-FFF2-40B4-BE49-F238E27FC236}">
                            <a16:creationId xmlns:a16="http://schemas.microsoft.com/office/drawing/2014/main" id="{F9A17C64-DAB1-4BCE-96A3-A1FEDCE56323}"/>
                          </a:ext>
                          <a:ext uri="{C183D7F6-B498-43B3-948B-1728B52AA6E4}">
                            <adec:decorative xmlns:adec="http://schemas.microsoft.com/office/drawing/2017/decorative" val="1"/>
                          </a:ext>
                        </a:extLst>
                      </p:cNvPr>
                      <p:cNvPicPr/>
                      <p:nvPr/>
                    </p:nvPicPr>
                    <p:blipFill>
                      <a:blip r:embed="rId4"/>
                      <a:stretch>
                        <a:fillRect/>
                      </a:stretch>
                    </p:blipFill>
                    <p:spPr>
                      <a:xfrm>
                        <a:off x="2342515" y="1593850"/>
                        <a:ext cx="609600" cy="241300"/>
                      </a:xfrm>
                      <a:prstGeom prst="rect">
                        <a:avLst/>
                      </a:prstGeom>
                      <a:solidFill>
                        <a:schemeClr val="bg1"/>
                      </a:solidFill>
                    </p:spPr>
                  </p:pic>
                </p:oleObj>
              </mc:Fallback>
            </mc:AlternateContent>
          </a:graphicData>
        </a:graphic>
      </p:graphicFrame>
      <p:graphicFrame>
        <p:nvGraphicFramePr>
          <p:cNvPr id="6" name="Object 5">
            <a:extLst>
              <a:ext uri="{FF2B5EF4-FFF2-40B4-BE49-F238E27FC236}">
                <a16:creationId xmlns:a16="http://schemas.microsoft.com/office/drawing/2014/main" id="{7B03162D-1820-4050-B2DC-A4856341487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49410127"/>
              </p:ext>
            </p:extLst>
          </p:nvPr>
        </p:nvGraphicFramePr>
        <p:xfrm>
          <a:off x="1426845" y="1941830"/>
          <a:ext cx="1892300" cy="520700"/>
        </p:xfrm>
        <a:graphic>
          <a:graphicData uri="http://schemas.openxmlformats.org/presentationml/2006/ole">
            <mc:AlternateContent xmlns:mc="http://schemas.openxmlformats.org/markup-compatibility/2006">
              <mc:Choice xmlns:v="urn:schemas-microsoft-com:vml" Requires="v">
                <p:oleObj name="Equation" r:id="rId5" imgW="1892160" imgH="520560" progId="Equation.DSMT4">
                  <p:embed/>
                </p:oleObj>
              </mc:Choice>
              <mc:Fallback>
                <p:oleObj name="Equation" r:id="rId5" imgW="1892160" imgH="520560" progId="Equation.DSMT4">
                  <p:embed/>
                  <p:pic>
                    <p:nvPicPr>
                      <p:cNvPr id="6" name="Object 5">
                        <a:extLst>
                          <a:ext uri="{FF2B5EF4-FFF2-40B4-BE49-F238E27FC236}">
                            <a16:creationId xmlns:a16="http://schemas.microsoft.com/office/drawing/2014/main" id="{7B03162D-1820-4050-B2DC-A4856341487C}"/>
                          </a:ext>
                          <a:ext uri="{C183D7F6-B498-43B3-948B-1728B52AA6E4}">
                            <adec:decorative xmlns:adec="http://schemas.microsoft.com/office/drawing/2017/decorative" val="1"/>
                          </a:ext>
                        </a:extLst>
                      </p:cNvPr>
                      <p:cNvPicPr/>
                      <p:nvPr/>
                    </p:nvPicPr>
                    <p:blipFill>
                      <a:blip r:embed="rId6"/>
                      <a:stretch>
                        <a:fillRect/>
                      </a:stretch>
                    </p:blipFill>
                    <p:spPr>
                      <a:xfrm>
                        <a:off x="1426845" y="1941830"/>
                        <a:ext cx="1892300" cy="520700"/>
                      </a:xfrm>
                      <a:prstGeom prst="rect">
                        <a:avLst/>
                      </a:prstGeom>
                      <a:solidFill>
                        <a:schemeClr val="bg1"/>
                      </a:solidFill>
                    </p:spPr>
                  </p:pic>
                </p:oleObj>
              </mc:Fallback>
            </mc:AlternateContent>
          </a:graphicData>
        </a:graphic>
      </p:graphicFrame>
      <p:graphicFrame>
        <p:nvGraphicFramePr>
          <p:cNvPr id="7" name="Object 6">
            <a:extLst>
              <a:ext uri="{FF2B5EF4-FFF2-40B4-BE49-F238E27FC236}">
                <a16:creationId xmlns:a16="http://schemas.microsoft.com/office/drawing/2014/main" id="{3CA4355F-9CC3-4F8C-B4AF-DD5F9EC00AC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67885476"/>
              </p:ext>
            </p:extLst>
          </p:nvPr>
        </p:nvGraphicFramePr>
        <p:xfrm>
          <a:off x="3804920" y="1972628"/>
          <a:ext cx="1231900" cy="241300"/>
        </p:xfrm>
        <a:graphic>
          <a:graphicData uri="http://schemas.openxmlformats.org/presentationml/2006/ole">
            <mc:AlternateContent xmlns:mc="http://schemas.openxmlformats.org/markup-compatibility/2006">
              <mc:Choice xmlns:v="urn:schemas-microsoft-com:vml" Requires="v">
                <p:oleObj name="Equation" r:id="rId7" imgW="1231560" imgH="241200" progId="Equation.DSMT4">
                  <p:embed/>
                </p:oleObj>
              </mc:Choice>
              <mc:Fallback>
                <p:oleObj name="Equation" r:id="rId7" imgW="1231560" imgH="241200" progId="Equation.DSMT4">
                  <p:embed/>
                  <p:pic>
                    <p:nvPicPr>
                      <p:cNvPr id="7" name="Object 6">
                        <a:extLst>
                          <a:ext uri="{FF2B5EF4-FFF2-40B4-BE49-F238E27FC236}">
                            <a16:creationId xmlns:a16="http://schemas.microsoft.com/office/drawing/2014/main" id="{3CA4355F-9CC3-4F8C-B4AF-DD5F9EC00AC2}"/>
                          </a:ext>
                          <a:ext uri="{C183D7F6-B498-43B3-948B-1728B52AA6E4}">
                            <adec:decorative xmlns:adec="http://schemas.microsoft.com/office/drawing/2017/decorative" val="1"/>
                          </a:ext>
                        </a:extLst>
                      </p:cNvPr>
                      <p:cNvPicPr/>
                      <p:nvPr/>
                    </p:nvPicPr>
                    <p:blipFill>
                      <a:blip r:embed="rId8"/>
                      <a:stretch>
                        <a:fillRect/>
                      </a:stretch>
                    </p:blipFill>
                    <p:spPr>
                      <a:xfrm>
                        <a:off x="3804920" y="1972628"/>
                        <a:ext cx="1231900" cy="241300"/>
                      </a:xfrm>
                      <a:prstGeom prst="rect">
                        <a:avLst/>
                      </a:prstGeom>
                      <a:solidFill>
                        <a:schemeClr val="bg1"/>
                      </a:solidFill>
                    </p:spPr>
                  </p:pic>
                </p:oleObj>
              </mc:Fallback>
            </mc:AlternateContent>
          </a:graphicData>
        </a:graphic>
      </p:graphicFrame>
      <p:graphicFrame>
        <p:nvGraphicFramePr>
          <p:cNvPr id="8" name="Object 7">
            <a:extLst>
              <a:ext uri="{FF2B5EF4-FFF2-40B4-BE49-F238E27FC236}">
                <a16:creationId xmlns:a16="http://schemas.microsoft.com/office/drawing/2014/main" id="{680CFE3B-7A32-48F6-B9F2-061C2FC3499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09389841"/>
              </p:ext>
            </p:extLst>
          </p:nvPr>
        </p:nvGraphicFramePr>
        <p:xfrm>
          <a:off x="6211886" y="1943734"/>
          <a:ext cx="1778000" cy="520700"/>
        </p:xfrm>
        <a:graphic>
          <a:graphicData uri="http://schemas.openxmlformats.org/presentationml/2006/ole">
            <mc:AlternateContent xmlns:mc="http://schemas.openxmlformats.org/markup-compatibility/2006">
              <mc:Choice xmlns:v="urn:schemas-microsoft-com:vml" Requires="v">
                <p:oleObj name="Equation" r:id="rId9" imgW="1777680" imgH="520560" progId="Equation.DSMT4">
                  <p:embed/>
                </p:oleObj>
              </mc:Choice>
              <mc:Fallback>
                <p:oleObj name="Equation" r:id="rId9" imgW="1777680" imgH="520560" progId="Equation.DSMT4">
                  <p:embed/>
                  <p:pic>
                    <p:nvPicPr>
                      <p:cNvPr id="8" name="Object 7">
                        <a:extLst>
                          <a:ext uri="{FF2B5EF4-FFF2-40B4-BE49-F238E27FC236}">
                            <a16:creationId xmlns:a16="http://schemas.microsoft.com/office/drawing/2014/main" id="{680CFE3B-7A32-48F6-B9F2-061C2FC34991}"/>
                          </a:ext>
                          <a:ext uri="{C183D7F6-B498-43B3-948B-1728B52AA6E4}">
                            <adec:decorative xmlns:adec="http://schemas.microsoft.com/office/drawing/2017/decorative" val="1"/>
                          </a:ext>
                        </a:extLst>
                      </p:cNvPr>
                      <p:cNvPicPr/>
                      <p:nvPr/>
                    </p:nvPicPr>
                    <p:blipFill>
                      <a:blip r:embed="rId10"/>
                      <a:stretch>
                        <a:fillRect/>
                      </a:stretch>
                    </p:blipFill>
                    <p:spPr>
                      <a:xfrm>
                        <a:off x="6211886" y="1943734"/>
                        <a:ext cx="1778000" cy="520700"/>
                      </a:xfrm>
                      <a:prstGeom prst="rect">
                        <a:avLst/>
                      </a:prstGeom>
                      <a:solidFill>
                        <a:schemeClr val="bg1"/>
                      </a:solidFill>
                    </p:spPr>
                  </p:pic>
                </p:oleObj>
              </mc:Fallback>
            </mc:AlternateContent>
          </a:graphicData>
        </a:graphic>
      </p:graphicFrame>
      <p:graphicFrame>
        <p:nvGraphicFramePr>
          <p:cNvPr id="9" name="Object 8">
            <a:extLst>
              <a:ext uri="{FF2B5EF4-FFF2-40B4-BE49-F238E27FC236}">
                <a16:creationId xmlns:a16="http://schemas.microsoft.com/office/drawing/2014/main" id="{5384D578-9662-4C4B-A666-76C2584D248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17427068"/>
              </p:ext>
            </p:extLst>
          </p:nvPr>
        </p:nvGraphicFramePr>
        <p:xfrm>
          <a:off x="1421130" y="2535555"/>
          <a:ext cx="1663700" cy="520700"/>
        </p:xfrm>
        <a:graphic>
          <a:graphicData uri="http://schemas.openxmlformats.org/presentationml/2006/ole">
            <mc:AlternateContent xmlns:mc="http://schemas.openxmlformats.org/markup-compatibility/2006">
              <mc:Choice xmlns:v="urn:schemas-microsoft-com:vml" Requires="v">
                <p:oleObj name="Equation" r:id="rId11" imgW="1663560" imgH="520560" progId="Equation.DSMT4">
                  <p:embed/>
                </p:oleObj>
              </mc:Choice>
              <mc:Fallback>
                <p:oleObj name="Equation" r:id="rId11" imgW="1663560" imgH="520560" progId="Equation.DSMT4">
                  <p:embed/>
                  <p:pic>
                    <p:nvPicPr>
                      <p:cNvPr id="9" name="Object 8">
                        <a:extLst>
                          <a:ext uri="{FF2B5EF4-FFF2-40B4-BE49-F238E27FC236}">
                            <a16:creationId xmlns:a16="http://schemas.microsoft.com/office/drawing/2014/main" id="{5384D578-9662-4C4B-A666-76C2584D2482}"/>
                          </a:ext>
                          <a:ext uri="{C183D7F6-B498-43B3-948B-1728B52AA6E4}">
                            <adec:decorative xmlns:adec="http://schemas.microsoft.com/office/drawing/2017/decorative" val="1"/>
                          </a:ext>
                        </a:extLst>
                      </p:cNvPr>
                      <p:cNvPicPr/>
                      <p:nvPr/>
                    </p:nvPicPr>
                    <p:blipFill>
                      <a:blip r:embed="rId12"/>
                      <a:stretch>
                        <a:fillRect/>
                      </a:stretch>
                    </p:blipFill>
                    <p:spPr>
                      <a:xfrm>
                        <a:off x="1421130" y="2535555"/>
                        <a:ext cx="1663700" cy="520700"/>
                      </a:xfrm>
                      <a:prstGeom prst="rect">
                        <a:avLst/>
                      </a:prstGeom>
                      <a:solidFill>
                        <a:schemeClr val="bg1"/>
                      </a:solidFill>
                    </p:spPr>
                  </p:pic>
                </p:oleObj>
              </mc:Fallback>
            </mc:AlternateContent>
          </a:graphicData>
        </a:graphic>
      </p:graphicFrame>
      <p:graphicFrame>
        <p:nvGraphicFramePr>
          <p:cNvPr id="10" name="Object 9">
            <a:extLst>
              <a:ext uri="{FF2B5EF4-FFF2-40B4-BE49-F238E27FC236}">
                <a16:creationId xmlns:a16="http://schemas.microsoft.com/office/drawing/2014/main" id="{18AC7126-9162-42E4-8891-2761F45F5B0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583684404"/>
              </p:ext>
            </p:extLst>
          </p:nvPr>
        </p:nvGraphicFramePr>
        <p:xfrm>
          <a:off x="3810000" y="2554605"/>
          <a:ext cx="1587500" cy="241300"/>
        </p:xfrm>
        <a:graphic>
          <a:graphicData uri="http://schemas.openxmlformats.org/presentationml/2006/ole">
            <mc:AlternateContent xmlns:mc="http://schemas.openxmlformats.org/markup-compatibility/2006">
              <mc:Choice xmlns:v="urn:schemas-microsoft-com:vml" Requires="v">
                <p:oleObj name="Equation" r:id="rId13" imgW="1587240" imgH="241200" progId="Equation.DSMT4">
                  <p:embed/>
                </p:oleObj>
              </mc:Choice>
              <mc:Fallback>
                <p:oleObj name="Equation" r:id="rId13" imgW="1587240" imgH="241200" progId="Equation.DSMT4">
                  <p:embed/>
                  <p:pic>
                    <p:nvPicPr>
                      <p:cNvPr id="10" name="Object 9">
                        <a:extLst>
                          <a:ext uri="{FF2B5EF4-FFF2-40B4-BE49-F238E27FC236}">
                            <a16:creationId xmlns:a16="http://schemas.microsoft.com/office/drawing/2014/main" id="{18AC7126-9162-42E4-8891-2761F45F5B0A}"/>
                          </a:ext>
                          <a:ext uri="{C183D7F6-B498-43B3-948B-1728B52AA6E4}">
                            <adec:decorative xmlns:adec="http://schemas.microsoft.com/office/drawing/2017/decorative" val="1"/>
                          </a:ext>
                        </a:extLst>
                      </p:cNvPr>
                      <p:cNvPicPr/>
                      <p:nvPr/>
                    </p:nvPicPr>
                    <p:blipFill>
                      <a:blip r:embed="rId14"/>
                      <a:stretch>
                        <a:fillRect/>
                      </a:stretch>
                    </p:blipFill>
                    <p:spPr>
                      <a:xfrm>
                        <a:off x="3810000" y="2554605"/>
                        <a:ext cx="1587500" cy="241300"/>
                      </a:xfrm>
                      <a:prstGeom prst="rect">
                        <a:avLst/>
                      </a:prstGeom>
                      <a:solidFill>
                        <a:schemeClr val="bg1"/>
                      </a:solidFill>
                    </p:spPr>
                  </p:pic>
                </p:oleObj>
              </mc:Fallback>
            </mc:AlternateContent>
          </a:graphicData>
        </a:graphic>
      </p:graphicFrame>
      <p:graphicFrame>
        <p:nvGraphicFramePr>
          <p:cNvPr id="11" name="Object 10">
            <a:extLst>
              <a:ext uri="{FF2B5EF4-FFF2-40B4-BE49-F238E27FC236}">
                <a16:creationId xmlns:a16="http://schemas.microsoft.com/office/drawing/2014/main" id="{4069A0CA-1F76-4FCF-AAAD-5A689FF88537}"/>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43789766"/>
              </p:ext>
            </p:extLst>
          </p:nvPr>
        </p:nvGraphicFramePr>
        <p:xfrm>
          <a:off x="6200458" y="2534602"/>
          <a:ext cx="1778000" cy="520700"/>
        </p:xfrm>
        <a:graphic>
          <a:graphicData uri="http://schemas.openxmlformats.org/presentationml/2006/ole">
            <mc:AlternateContent xmlns:mc="http://schemas.openxmlformats.org/markup-compatibility/2006">
              <mc:Choice xmlns:v="urn:schemas-microsoft-com:vml" Requires="v">
                <p:oleObj name="Equation" r:id="rId15" imgW="1777680" imgH="520560" progId="Equation.DSMT4">
                  <p:embed/>
                </p:oleObj>
              </mc:Choice>
              <mc:Fallback>
                <p:oleObj name="Equation" r:id="rId15" imgW="1777680" imgH="520560" progId="Equation.DSMT4">
                  <p:embed/>
                  <p:pic>
                    <p:nvPicPr>
                      <p:cNvPr id="11" name="Object 10">
                        <a:extLst>
                          <a:ext uri="{FF2B5EF4-FFF2-40B4-BE49-F238E27FC236}">
                            <a16:creationId xmlns:a16="http://schemas.microsoft.com/office/drawing/2014/main" id="{4069A0CA-1F76-4FCF-AAAD-5A689FF88537}"/>
                          </a:ext>
                          <a:ext uri="{C183D7F6-B498-43B3-948B-1728B52AA6E4}">
                            <adec:decorative xmlns:adec="http://schemas.microsoft.com/office/drawing/2017/decorative" val="1"/>
                          </a:ext>
                        </a:extLst>
                      </p:cNvPr>
                      <p:cNvPicPr/>
                      <p:nvPr/>
                    </p:nvPicPr>
                    <p:blipFill>
                      <a:blip r:embed="rId10"/>
                      <a:stretch>
                        <a:fillRect/>
                      </a:stretch>
                    </p:blipFill>
                    <p:spPr>
                      <a:xfrm>
                        <a:off x="6200458" y="2534602"/>
                        <a:ext cx="1778000" cy="520700"/>
                      </a:xfrm>
                      <a:prstGeom prst="rect">
                        <a:avLst/>
                      </a:prstGeom>
                      <a:solidFill>
                        <a:schemeClr val="bg1"/>
                      </a:solidFill>
                    </p:spPr>
                  </p:pic>
                </p:oleObj>
              </mc:Fallback>
            </mc:AlternateContent>
          </a:graphicData>
        </a:graphic>
      </p:graphicFrame>
      <p:graphicFrame>
        <p:nvGraphicFramePr>
          <p:cNvPr id="12" name="Object 11">
            <a:extLst>
              <a:ext uri="{FF2B5EF4-FFF2-40B4-BE49-F238E27FC236}">
                <a16:creationId xmlns:a16="http://schemas.microsoft.com/office/drawing/2014/main" id="{2C409545-C912-462A-B93F-B56D0128005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126288326"/>
              </p:ext>
            </p:extLst>
          </p:nvPr>
        </p:nvGraphicFramePr>
        <p:xfrm>
          <a:off x="1466850" y="3454876"/>
          <a:ext cx="1612900" cy="241300"/>
        </p:xfrm>
        <a:graphic>
          <a:graphicData uri="http://schemas.openxmlformats.org/presentationml/2006/ole">
            <mc:AlternateContent xmlns:mc="http://schemas.openxmlformats.org/markup-compatibility/2006">
              <mc:Choice xmlns:v="urn:schemas-microsoft-com:vml" Requires="v">
                <p:oleObj name="Equation" r:id="rId16" imgW="1612800" imgH="241200" progId="Equation.DSMT4">
                  <p:embed/>
                </p:oleObj>
              </mc:Choice>
              <mc:Fallback>
                <p:oleObj name="Equation" r:id="rId16" imgW="1612800" imgH="241200" progId="Equation.DSMT4">
                  <p:embed/>
                  <p:pic>
                    <p:nvPicPr>
                      <p:cNvPr id="12" name="Object 11">
                        <a:extLst>
                          <a:ext uri="{FF2B5EF4-FFF2-40B4-BE49-F238E27FC236}">
                            <a16:creationId xmlns:a16="http://schemas.microsoft.com/office/drawing/2014/main" id="{2C409545-C912-462A-B93F-B56D01280050}"/>
                          </a:ext>
                          <a:ext uri="{C183D7F6-B498-43B3-948B-1728B52AA6E4}">
                            <adec:decorative xmlns:adec="http://schemas.microsoft.com/office/drawing/2017/decorative" val="1"/>
                          </a:ext>
                        </a:extLst>
                      </p:cNvPr>
                      <p:cNvPicPr/>
                      <p:nvPr/>
                    </p:nvPicPr>
                    <p:blipFill>
                      <a:blip r:embed="rId17"/>
                      <a:stretch>
                        <a:fillRect/>
                      </a:stretch>
                    </p:blipFill>
                    <p:spPr>
                      <a:xfrm>
                        <a:off x="1466850" y="3454876"/>
                        <a:ext cx="1612900" cy="241300"/>
                      </a:xfrm>
                      <a:prstGeom prst="rect">
                        <a:avLst/>
                      </a:prstGeom>
                      <a:solidFill>
                        <a:schemeClr val="bg1"/>
                      </a:solidFill>
                    </p:spPr>
                  </p:pic>
                </p:oleObj>
              </mc:Fallback>
            </mc:AlternateContent>
          </a:graphicData>
        </a:graphic>
      </p:graphicFrame>
      <p:graphicFrame>
        <p:nvGraphicFramePr>
          <p:cNvPr id="13" name="Object 12">
            <a:extLst>
              <a:ext uri="{FF2B5EF4-FFF2-40B4-BE49-F238E27FC236}">
                <a16:creationId xmlns:a16="http://schemas.microsoft.com/office/drawing/2014/main" id="{79695E8C-3BDD-4884-B19B-94E4CE21DD8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58982539"/>
              </p:ext>
            </p:extLst>
          </p:nvPr>
        </p:nvGraphicFramePr>
        <p:xfrm>
          <a:off x="3784600" y="3139630"/>
          <a:ext cx="1485900" cy="787400"/>
        </p:xfrm>
        <a:graphic>
          <a:graphicData uri="http://schemas.openxmlformats.org/presentationml/2006/ole">
            <mc:AlternateContent xmlns:mc="http://schemas.openxmlformats.org/markup-compatibility/2006">
              <mc:Choice xmlns:v="urn:schemas-microsoft-com:vml" Requires="v">
                <p:oleObj name="Equation" r:id="rId18" imgW="1485720" imgH="787320" progId="Equation.DSMT4">
                  <p:embed/>
                </p:oleObj>
              </mc:Choice>
              <mc:Fallback>
                <p:oleObj name="Equation" r:id="rId18" imgW="1485720" imgH="787320" progId="Equation.DSMT4">
                  <p:embed/>
                  <p:pic>
                    <p:nvPicPr>
                      <p:cNvPr id="13" name="Object 12">
                        <a:extLst>
                          <a:ext uri="{FF2B5EF4-FFF2-40B4-BE49-F238E27FC236}">
                            <a16:creationId xmlns:a16="http://schemas.microsoft.com/office/drawing/2014/main" id="{79695E8C-3BDD-4884-B19B-94E4CE21DD84}"/>
                          </a:ext>
                          <a:ext uri="{C183D7F6-B498-43B3-948B-1728B52AA6E4}">
                            <adec:decorative xmlns:adec="http://schemas.microsoft.com/office/drawing/2017/decorative" val="1"/>
                          </a:ext>
                        </a:extLst>
                      </p:cNvPr>
                      <p:cNvPicPr/>
                      <p:nvPr/>
                    </p:nvPicPr>
                    <p:blipFill>
                      <a:blip r:embed="rId19"/>
                      <a:stretch>
                        <a:fillRect/>
                      </a:stretch>
                    </p:blipFill>
                    <p:spPr>
                      <a:xfrm>
                        <a:off x="3784600" y="3139630"/>
                        <a:ext cx="1485900" cy="787400"/>
                      </a:xfrm>
                      <a:prstGeom prst="rect">
                        <a:avLst/>
                      </a:prstGeom>
                      <a:solidFill>
                        <a:schemeClr val="bg1"/>
                      </a:solidFill>
                    </p:spPr>
                  </p:pic>
                </p:oleObj>
              </mc:Fallback>
            </mc:AlternateContent>
          </a:graphicData>
        </a:graphic>
      </p:graphicFrame>
      <p:graphicFrame>
        <p:nvGraphicFramePr>
          <p:cNvPr id="14" name="Object 13">
            <a:extLst>
              <a:ext uri="{FF2B5EF4-FFF2-40B4-BE49-F238E27FC236}">
                <a16:creationId xmlns:a16="http://schemas.microsoft.com/office/drawing/2014/main" id="{69F6175E-AD7E-49C8-A12B-1FD93AF95656}"/>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49340203"/>
              </p:ext>
            </p:extLst>
          </p:nvPr>
        </p:nvGraphicFramePr>
        <p:xfrm>
          <a:off x="6286354" y="3454400"/>
          <a:ext cx="1752600" cy="241300"/>
        </p:xfrm>
        <a:graphic>
          <a:graphicData uri="http://schemas.openxmlformats.org/presentationml/2006/ole">
            <mc:AlternateContent xmlns:mc="http://schemas.openxmlformats.org/markup-compatibility/2006">
              <mc:Choice xmlns:v="urn:schemas-microsoft-com:vml" Requires="v">
                <p:oleObj name="Equation" r:id="rId20" imgW="1752480" imgH="241200" progId="Equation.DSMT4">
                  <p:embed/>
                </p:oleObj>
              </mc:Choice>
              <mc:Fallback>
                <p:oleObj name="Equation" r:id="rId20" imgW="1752480" imgH="241200" progId="Equation.DSMT4">
                  <p:embed/>
                  <p:pic>
                    <p:nvPicPr>
                      <p:cNvPr id="14" name="Object 13">
                        <a:extLst>
                          <a:ext uri="{FF2B5EF4-FFF2-40B4-BE49-F238E27FC236}">
                            <a16:creationId xmlns:a16="http://schemas.microsoft.com/office/drawing/2014/main" id="{69F6175E-AD7E-49C8-A12B-1FD93AF95656}"/>
                          </a:ext>
                          <a:ext uri="{C183D7F6-B498-43B3-948B-1728B52AA6E4}">
                            <adec:decorative xmlns:adec="http://schemas.microsoft.com/office/drawing/2017/decorative" val="1"/>
                          </a:ext>
                        </a:extLst>
                      </p:cNvPr>
                      <p:cNvPicPr/>
                      <p:nvPr/>
                    </p:nvPicPr>
                    <p:blipFill>
                      <a:blip r:embed="rId21"/>
                      <a:stretch>
                        <a:fillRect/>
                      </a:stretch>
                    </p:blipFill>
                    <p:spPr>
                      <a:xfrm>
                        <a:off x="6286354" y="3454400"/>
                        <a:ext cx="1752600" cy="241300"/>
                      </a:xfrm>
                      <a:prstGeom prst="rect">
                        <a:avLst/>
                      </a:prstGeom>
                      <a:solidFill>
                        <a:schemeClr val="bg1"/>
                      </a:solidFill>
                    </p:spPr>
                  </p:pic>
                </p:oleObj>
              </mc:Fallback>
            </mc:AlternateContent>
          </a:graphicData>
        </a:graphic>
      </p:graphicFrame>
      <p:graphicFrame>
        <p:nvGraphicFramePr>
          <p:cNvPr id="15" name="Object 14">
            <a:extLst>
              <a:ext uri="{FF2B5EF4-FFF2-40B4-BE49-F238E27FC236}">
                <a16:creationId xmlns:a16="http://schemas.microsoft.com/office/drawing/2014/main" id="{94E11A01-5952-444D-9A6D-5BDDC8F8627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282262709"/>
              </p:ext>
            </p:extLst>
          </p:nvPr>
        </p:nvGraphicFramePr>
        <p:xfrm>
          <a:off x="1457325" y="4323794"/>
          <a:ext cx="1231900" cy="241300"/>
        </p:xfrm>
        <a:graphic>
          <a:graphicData uri="http://schemas.openxmlformats.org/presentationml/2006/ole">
            <mc:AlternateContent xmlns:mc="http://schemas.openxmlformats.org/markup-compatibility/2006">
              <mc:Choice xmlns:v="urn:schemas-microsoft-com:vml" Requires="v">
                <p:oleObj name="Equation" r:id="rId22" imgW="1231560" imgH="241200" progId="Equation.DSMT4">
                  <p:embed/>
                </p:oleObj>
              </mc:Choice>
              <mc:Fallback>
                <p:oleObj name="Equation" r:id="rId22" imgW="1231560" imgH="241200" progId="Equation.DSMT4">
                  <p:embed/>
                  <p:pic>
                    <p:nvPicPr>
                      <p:cNvPr id="15" name="Object 14">
                        <a:extLst>
                          <a:ext uri="{FF2B5EF4-FFF2-40B4-BE49-F238E27FC236}">
                            <a16:creationId xmlns:a16="http://schemas.microsoft.com/office/drawing/2014/main" id="{94E11A01-5952-444D-9A6D-5BDDC8F86272}"/>
                          </a:ext>
                          <a:ext uri="{C183D7F6-B498-43B3-948B-1728B52AA6E4}">
                            <adec:decorative xmlns:adec="http://schemas.microsoft.com/office/drawing/2017/decorative" val="1"/>
                          </a:ext>
                        </a:extLst>
                      </p:cNvPr>
                      <p:cNvPicPr/>
                      <p:nvPr/>
                    </p:nvPicPr>
                    <p:blipFill>
                      <a:blip r:embed="rId23"/>
                      <a:stretch>
                        <a:fillRect/>
                      </a:stretch>
                    </p:blipFill>
                    <p:spPr>
                      <a:xfrm>
                        <a:off x="1457325" y="4323794"/>
                        <a:ext cx="1231900" cy="241300"/>
                      </a:xfrm>
                      <a:prstGeom prst="rect">
                        <a:avLst/>
                      </a:prstGeom>
                      <a:solidFill>
                        <a:schemeClr val="bg1"/>
                      </a:solidFill>
                    </p:spPr>
                  </p:pic>
                </p:oleObj>
              </mc:Fallback>
            </mc:AlternateContent>
          </a:graphicData>
        </a:graphic>
      </p:graphicFrame>
      <p:graphicFrame>
        <p:nvGraphicFramePr>
          <p:cNvPr id="16" name="Object 15">
            <a:extLst>
              <a:ext uri="{FF2B5EF4-FFF2-40B4-BE49-F238E27FC236}">
                <a16:creationId xmlns:a16="http://schemas.microsoft.com/office/drawing/2014/main" id="{9BD1E2BE-9EE1-458C-854F-B4D080A6CAC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367838614"/>
              </p:ext>
            </p:extLst>
          </p:nvPr>
        </p:nvGraphicFramePr>
        <p:xfrm>
          <a:off x="3810000" y="4028519"/>
          <a:ext cx="1485900" cy="787400"/>
        </p:xfrm>
        <a:graphic>
          <a:graphicData uri="http://schemas.openxmlformats.org/presentationml/2006/ole">
            <mc:AlternateContent xmlns:mc="http://schemas.openxmlformats.org/markup-compatibility/2006">
              <mc:Choice xmlns:v="urn:schemas-microsoft-com:vml" Requires="v">
                <p:oleObj name="Equation" r:id="rId24" imgW="1485720" imgH="787320" progId="Equation.DSMT4">
                  <p:embed/>
                </p:oleObj>
              </mc:Choice>
              <mc:Fallback>
                <p:oleObj name="Equation" r:id="rId24" imgW="1485720" imgH="787320" progId="Equation.DSMT4">
                  <p:embed/>
                  <p:pic>
                    <p:nvPicPr>
                      <p:cNvPr id="16" name="Object 15">
                        <a:extLst>
                          <a:ext uri="{FF2B5EF4-FFF2-40B4-BE49-F238E27FC236}">
                            <a16:creationId xmlns:a16="http://schemas.microsoft.com/office/drawing/2014/main" id="{9BD1E2BE-9EE1-458C-854F-B4D080A6CAC4}"/>
                          </a:ext>
                          <a:ext uri="{C183D7F6-B498-43B3-948B-1728B52AA6E4}">
                            <adec:decorative xmlns:adec="http://schemas.microsoft.com/office/drawing/2017/decorative" val="1"/>
                          </a:ext>
                        </a:extLst>
                      </p:cNvPr>
                      <p:cNvPicPr/>
                      <p:nvPr/>
                    </p:nvPicPr>
                    <p:blipFill>
                      <a:blip r:embed="rId25"/>
                      <a:stretch>
                        <a:fillRect/>
                      </a:stretch>
                    </p:blipFill>
                    <p:spPr>
                      <a:xfrm>
                        <a:off x="3810000" y="4028519"/>
                        <a:ext cx="1485900" cy="787400"/>
                      </a:xfrm>
                      <a:prstGeom prst="rect">
                        <a:avLst/>
                      </a:prstGeom>
                      <a:solidFill>
                        <a:schemeClr val="bg1"/>
                      </a:solidFill>
                    </p:spPr>
                  </p:pic>
                </p:oleObj>
              </mc:Fallback>
            </mc:AlternateContent>
          </a:graphicData>
        </a:graphic>
      </p:graphicFrame>
      <p:graphicFrame>
        <p:nvGraphicFramePr>
          <p:cNvPr id="17" name="Object 16">
            <a:extLst>
              <a:ext uri="{FF2B5EF4-FFF2-40B4-BE49-F238E27FC236}">
                <a16:creationId xmlns:a16="http://schemas.microsoft.com/office/drawing/2014/main" id="{AA8CAB3E-1AF4-42DF-9969-EA64CF37CB8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516120391"/>
              </p:ext>
            </p:extLst>
          </p:nvPr>
        </p:nvGraphicFramePr>
        <p:xfrm>
          <a:off x="6177505" y="4309062"/>
          <a:ext cx="1767099" cy="270765"/>
        </p:xfrm>
        <a:graphic>
          <a:graphicData uri="http://schemas.openxmlformats.org/presentationml/2006/ole">
            <mc:AlternateContent xmlns:mc="http://schemas.openxmlformats.org/markup-compatibility/2006">
              <mc:Choice xmlns:v="urn:schemas-microsoft-com:vml" Requires="v">
                <p:oleObj name="Equation" r:id="rId26" imgW="1574640" imgH="241200" progId="Equation.DSMT4">
                  <p:embed/>
                </p:oleObj>
              </mc:Choice>
              <mc:Fallback>
                <p:oleObj name="Equation" r:id="rId26" imgW="1574640" imgH="241200" progId="Equation.DSMT4">
                  <p:embed/>
                  <p:pic>
                    <p:nvPicPr>
                      <p:cNvPr id="17" name="Object 16">
                        <a:extLst>
                          <a:ext uri="{FF2B5EF4-FFF2-40B4-BE49-F238E27FC236}">
                            <a16:creationId xmlns:a16="http://schemas.microsoft.com/office/drawing/2014/main" id="{AA8CAB3E-1AF4-42DF-9969-EA64CF37CB80}"/>
                          </a:ext>
                          <a:ext uri="{C183D7F6-B498-43B3-948B-1728B52AA6E4}">
                            <adec:decorative xmlns:adec="http://schemas.microsoft.com/office/drawing/2017/decorative" val="1"/>
                          </a:ext>
                        </a:extLst>
                      </p:cNvPr>
                      <p:cNvPicPr/>
                      <p:nvPr/>
                    </p:nvPicPr>
                    <p:blipFill>
                      <a:blip r:embed="rId27"/>
                      <a:stretch>
                        <a:fillRect/>
                      </a:stretch>
                    </p:blipFill>
                    <p:spPr>
                      <a:xfrm>
                        <a:off x="6177505" y="4309062"/>
                        <a:ext cx="1767099" cy="270765"/>
                      </a:xfrm>
                      <a:prstGeom prst="rect">
                        <a:avLst/>
                      </a:prstGeom>
                      <a:solidFill>
                        <a:schemeClr val="bg1"/>
                      </a:solidFill>
                    </p:spPr>
                  </p:pic>
                </p:oleObj>
              </mc:Fallback>
            </mc:AlternateContent>
          </a:graphicData>
        </a:graphic>
      </p:graphicFrame>
      <p:graphicFrame>
        <p:nvGraphicFramePr>
          <p:cNvPr id="18" name="Object 17">
            <a:extLst>
              <a:ext uri="{FF2B5EF4-FFF2-40B4-BE49-F238E27FC236}">
                <a16:creationId xmlns:a16="http://schemas.microsoft.com/office/drawing/2014/main" id="{67313DDE-95A6-41E8-89E3-85CBB77E536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163902056"/>
              </p:ext>
            </p:extLst>
          </p:nvPr>
        </p:nvGraphicFramePr>
        <p:xfrm>
          <a:off x="6186488" y="5141913"/>
          <a:ext cx="1485900" cy="241300"/>
        </p:xfrm>
        <a:graphic>
          <a:graphicData uri="http://schemas.openxmlformats.org/presentationml/2006/ole">
            <mc:AlternateContent xmlns:mc="http://schemas.openxmlformats.org/markup-compatibility/2006">
              <mc:Choice xmlns:v="urn:schemas-microsoft-com:vml" Requires="v">
                <p:oleObj name="Equation" r:id="rId28" imgW="1485720" imgH="241200" progId="Equation.DSMT4">
                  <p:embed/>
                </p:oleObj>
              </mc:Choice>
              <mc:Fallback>
                <p:oleObj name="Equation" r:id="rId28" imgW="1485720" imgH="241200" progId="Equation.DSMT4">
                  <p:embed/>
                  <p:pic>
                    <p:nvPicPr>
                      <p:cNvPr id="18" name="Object 17">
                        <a:extLst>
                          <a:ext uri="{FF2B5EF4-FFF2-40B4-BE49-F238E27FC236}">
                            <a16:creationId xmlns:a16="http://schemas.microsoft.com/office/drawing/2014/main" id="{67313DDE-95A6-41E8-89E3-85CBB77E5368}"/>
                          </a:ext>
                          <a:ext uri="{C183D7F6-B498-43B3-948B-1728B52AA6E4}">
                            <adec:decorative xmlns:adec="http://schemas.microsoft.com/office/drawing/2017/decorative" val="1"/>
                          </a:ext>
                        </a:extLst>
                      </p:cNvPr>
                      <p:cNvPicPr/>
                      <p:nvPr/>
                    </p:nvPicPr>
                    <p:blipFill>
                      <a:blip r:embed="rId29"/>
                      <a:stretch>
                        <a:fillRect/>
                      </a:stretch>
                    </p:blipFill>
                    <p:spPr>
                      <a:xfrm>
                        <a:off x="6186488" y="5141913"/>
                        <a:ext cx="1485900" cy="2413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614225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32F9-C231-47E9-B146-1EBC735DACBD}"/>
              </a:ext>
            </a:extLst>
          </p:cNvPr>
          <p:cNvSpPr>
            <a:spLocks noGrp="1"/>
          </p:cNvSpPr>
          <p:nvPr>
            <p:ph type="title"/>
          </p:nvPr>
        </p:nvSpPr>
        <p:spPr/>
        <p:txBody>
          <a:bodyPr/>
          <a:lstStyle/>
          <a:p>
            <a:r>
              <a:rPr lang="en-US" sz="3200" dirty="0"/>
              <a:t>Table 4.3 Access Control System Commands </a:t>
            </a:r>
            <a:r>
              <a:rPr lang="en-US" sz="2000" b="0" dirty="0"/>
              <a:t>(2 of 2)</a:t>
            </a:r>
            <a:endParaRPr lang="en-IN" sz="2000" b="0" dirty="0"/>
          </a:p>
        </p:txBody>
      </p:sp>
      <p:graphicFrame>
        <p:nvGraphicFramePr>
          <p:cNvPr id="4" name="Table 4">
            <a:extLst>
              <a:ext uri="{FF2B5EF4-FFF2-40B4-BE49-F238E27FC236}">
                <a16:creationId xmlns:a16="http://schemas.microsoft.com/office/drawing/2014/main" id="{6997D5D0-BF47-44D9-9216-C383F47319B9}"/>
              </a:ext>
            </a:extLst>
          </p:cNvPr>
          <p:cNvGraphicFramePr>
            <a:graphicFrameLocks noGrp="1"/>
          </p:cNvGraphicFramePr>
          <p:nvPr>
            <p:ph sz="quarter" idx="13"/>
            <p:extLst>
              <p:ext uri="{D42A27DB-BD31-4B8C-83A1-F6EECF244321}">
                <p14:modId xmlns:p14="http://schemas.microsoft.com/office/powerpoint/2010/main" val="581782333"/>
              </p:ext>
            </p:extLst>
          </p:nvPr>
        </p:nvGraphicFramePr>
        <p:xfrm>
          <a:off x="457200" y="1555750"/>
          <a:ext cx="7937500" cy="2759075"/>
        </p:xfrm>
        <a:graphic>
          <a:graphicData uri="http://schemas.openxmlformats.org/drawingml/2006/table">
            <a:tbl>
              <a:tblPr firstRow="1" bandRow="1">
                <a:tableStyleId>{2D5ABB26-0587-4C30-8999-92F81FD0307C}</a:tableStyleId>
              </a:tblPr>
              <a:tblGrid>
                <a:gridCol w="878769">
                  <a:extLst>
                    <a:ext uri="{9D8B030D-6E8A-4147-A177-3AD203B41FA5}">
                      <a16:colId xmlns:a16="http://schemas.microsoft.com/office/drawing/2014/main" val="3905880017"/>
                    </a:ext>
                  </a:extLst>
                </a:gridCol>
                <a:gridCol w="2327804">
                  <a:extLst>
                    <a:ext uri="{9D8B030D-6E8A-4147-A177-3AD203B41FA5}">
                      <a16:colId xmlns:a16="http://schemas.microsoft.com/office/drawing/2014/main" val="2186906669"/>
                    </a:ext>
                  </a:extLst>
                </a:gridCol>
                <a:gridCol w="2355850">
                  <a:extLst>
                    <a:ext uri="{9D8B030D-6E8A-4147-A177-3AD203B41FA5}">
                      <a16:colId xmlns:a16="http://schemas.microsoft.com/office/drawing/2014/main" val="3933547027"/>
                    </a:ext>
                  </a:extLst>
                </a:gridCol>
                <a:gridCol w="2375077">
                  <a:extLst>
                    <a:ext uri="{9D8B030D-6E8A-4147-A177-3AD203B41FA5}">
                      <a16:colId xmlns:a16="http://schemas.microsoft.com/office/drawing/2014/main" val="3078888030"/>
                    </a:ext>
                  </a:extLst>
                </a:gridCol>
              </a:tblGrid>
              <a:tr h="370840">
                <a:tc>
                  <a:txBody>
                    <a:bodyPr/>
                    <a:lstStyle/>
                    <a:p>
                      <a:r>
                        <a:rPr lang="en-US" b="1" noProof="0" dirty="0"/>
                        <a:t>Rule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noProof="0" dirty="0"/>
                        <a:t>Command </a:t>
                      </a:r>
                      <a:r>
                        <a:rPr lang="en-US" sz="200" b="1" dirty="0"/>
                        <a:t>left parenthesis by S sub 0 right parenthesis</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noProof="0" dirty="0"/>
                        <a:t>Authorization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noProof="0"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4547041"/>
                  </a:ext>
                </a:extLst>
              </a:tr>
              <a:tr h="578485">
                <a:tc>
                  <a:txBody>
                    <a:bodyPr/>
                    <a:lstStyle/>
                    <a:p>
                      <a:r>
                        <a:rPr lang="en-US" dirty="0"/>
                        <a:t>R6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noProof="0" dirty="0"/>
                        <a:t>destroy object</a:t>
                      </a:r>
                      <a:r>
                        <a:rPr lang="en-US" noProof="0" dirty="0"/>
                        <a:t> </a:t>
                      </a:r>
                      <a:r>
                        <a:rPr lang="en-US" i="1" noProof="0"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 dirty="0"/>
                        <a:t>owner in A of left bracket S sub 0, X right bracket</a:t>
                      </a:r>
                      <a:endParaRPr lang="en-IN" sz="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delete column for </a:t>
                      </a:r>
                      <a:r>
                        <a:rPr lang="en-US" i="1" dirty="0"/>
                        <a:t>X</a:t>
                      </a:r>
                      <a:r>
                        <a:rPr lang="en-US" dirty="0"/>
                        <a:t> from </a:t>
                      </a:r>
                      <a:r>
                        <a:rPr lang="en-US" i="1" dirty="0"/>
                        <a:t>A</a:t>
                      </a: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179807"/>
                  </a:ext>
                </a:extLst>
              </a:tr>
              <a:tr h="923925">
                <a:tc>
                  <a:txBody>
                    <a:bodyPr/>
                    <a:lstStyle/>
                    <a:p>
                      <a:r>
                        <a:rPr lang="en-US" dirty="0"/>
                        <a:t>R7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noProof="0" dirty="0"/>
                        <a:t>create subject</a:t>
                      </a:r>
                      <a:r>
                        <a:rPr lang="en-US" noProof="0" dirty="0"/>
                        <a:t> </a:t>
                      </a:r>
                      <a:r>
                        <a:rPr lang="en-US" i="1" noProof="0"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noProof="0" dirty="0"/>
                        <a:t>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add row for </a:t>
                      </a:r>
                      <a:r>
                        <a:rPr lang="en-US" i="1" dirty="0"/>
                        <a:t>S</a:t>
                      </a:r>
                      <a:r>
                        <a:rPr lang="en-US" dirty="0"/>
                        <a:t> to </a:t>
                      </a:r>
                      <a:r>
                        <a:rPr lang="en-US" i="1" dirty="0"/>
                        <a:t>A</a:t>
                      </a:r>
                      <a:r>
                        <a:rPr lang="en-US" dirty="0"/>
                        <a:t>; execute</a:t>
                      </a:r>
                    </a:p>
                    <a:p>
                      <a:r>
                        <a:rPr lang="en-US" b="1" dirty="0"/>
                        <a:t>create object</a:t>
                      </a:r>
                      <a:r>
                        <a:rPr lang="en-US" dirty="0"/>
                        <a:t> </a:t>
                      </a:r>
                      <a:r>
                        <a:rPr lang="en-US" i="1" dirty="0"/>
                        <a:t>S</a:t>
                      </a:r>
                      <a:r>
                        <a:rPr lang="en-US" dirty="0"/>
                        <a:t>; store</a:t>
                      </a:r>
                      <a:endParaRPr lang="en-US" sz="1000" dirty="0"/>
                    </a:p>
                    <a:p>
                      <a:r>
                        <a:rPr lang="en-US" sz="400" dirty="0"/>
                        <a:t>control in A left bracket S, S right bracket</a:t>
                      </a:r>
                      <a:endParaRPr lang="en-IN" sz="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2366949"/>
                  </a:ext>
                </a:extLst>
              </a:tr>
              <a:tr h="885825">
                <a:tc>
                  <a:txBody>
                    <a:bodyPr/>
                    <a:lstStyle/>
                    <a:p>
                      <a:r>
                        <a:rPr lang="en-US" dirty="0"/>
                        <a:t>R8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noProof="0" dirty="0"/>
                        <a:t>destroy subject</a:t>
                      </a:r>
                      <a:r>
                        <a:rPr lang="en-US" noProof="0" dirty="0"/>
                        <a:t> </a:t>
                      </a:r>
                      <a:r>
                        <a:rPr lang="en-US" i="1" noProof="0"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 dirty="0"/>
                        <a:t>owner in A left bracket S sub 0, S right bracket</a:t>
                      </a:r>
                      <a:endParaRPr lang="en-IN" sz="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delete row for </a:t>
                      </a:r>
                      <a:r>
                        <a:rPr lang="en-US" i="1" dirty="0"/>
                        <a:t>S</a:t>
                      </a:r>
                      <a:r>
                        <a:rPr lang="en-US" dirty="0"/>
                        <a:t> from </a:t>
                      </a:r>
                      <a:r>
                        <a:rPr lang="en-US" i="1" dirty="0"/>
                        <a:t>A</a:t>
                      </a:r>
                      <a:r>
                        <a:rPr lang="en-US" dirty="0"/>
                        <a:t>; execute </a:t>
                      </a:r>
                      <a:r>
                        <a:rPr lang="en-US" b="1" dirty="0"/>
                        <a:t>destroy object</a:t>
                      </a:r>
                      <a:r>
                        <a:rPr lang="en-US" dirty="0"/>
                        <a:t> </a:t>
                      </a:r>
                      <a:r>
                        <a:rPr lang="en-US" i="1" dirty="0"/>
                        <a:t>S</a:t>
                      </a:r>
                      <a:endParaRPr lang="en-IN"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39014"/>
                  </a:ext>
                </a:extLst>
              </a:tr>
            </a:tbl>
          </a:graphicData>
        </a:graphic>
      </p:graphicFrame>
      <p:graphicFrame>
        <p:nvGraphicFramePr>
          <p:cNvPr id="5" name="Object 4">
            <a:extLst>
              <a:ext uri="{FF2B5EF4-FFF2-40B4-BE49-F238E27FC236}">
                <a16:creationId xmlns:a16="http://schemas.microsoft.com/office/drawing/2014/main" id="{F9A17C64-DAB1-4BCE-96A3-A1FEDCE5632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108463729"/>
              </p:ext>
            </p:extLst>
          </p:nvPr>
        </p:nvGraphicFramePr>
        <p:xfrm>
          <a:off x="2333625" y="1593850"/>
          <a:ext cx="609600" cy="241300"/>
        </p:xfrm>
        <a:graphic>
          <a:graphicData uri="http://schemas.openxmlformats.org/presentationml/2006/ole">
            <mc:AlternateContent xmlns:mc="http://schemas.openxmlformats.org/markup-compatibility/2006">
              <mc:Choice xmlns:v="urn:schemas-microsoft-com:vml" Requires="v">
                <p:oleObj name="Equation" r:id="rId3" imgW="609480" imgH="241200" progId="Equation.DSMT4">
                  <p:embed/>
                </p:oleObj>
              </mc:Choice>
              <mc:Fallback>
                <p:oleObj name="Equation" r:id="rId3" imgW="609480" imgH="241200" progId="Equation.DSMT4">
                  <p:embed/>
                  <p:pic>
                    <p:nvPicPr>
                      <p:cNvPr id="5" name="Object 4">
                        <a:extLst>
                          <a:ext uri="{FF2B5EF4-FFF2-40B4-BE49-F238E27FC236}">
                            <a16:creationId xmlns:a16="http://schemas.microsoft.com/office/drawing/2014/main" id="{F9A17C64-DAB1-4BCE-96A3-A1FEDCE56323}"/>
                          </a:ext>
                          <a:ext uri="{C183D7F6-B498-43B3-948B-1728B52AA6E4}">
                            <adec:decorative xmlns:adec="http://schemas.microsoft.com/office/drawing/2017/decorative" val="1"/>
                          </a:ext>
                        </a:extLst>
                      </p:cNvPr>
                      <p:cNvPicPr/>
                      <p:nvPr/>
                    </p:nvPicPr>
                    <p:blipFill>
                      <a:blip r:embed="rId4"/>
                      <a:stretch>
                        <a:fillRect/>
                      </a:stretch>
                    </p:blipFill>
                    <p:spPr>
                      <a:xfrm>
                        <a:off x="2333625" y="1593850"/>
                        <a:ext cx="609600" cy="241300"/>
                      </a:xfrm>
                      <a:prstGeom prst="rect">
                        <a:avLst/>
                      </a:prstGeom>
                      <a:solidFill>
                        <a:schemeClr val="bg1"/>
                      </a:solidFill>
                    </p:spPr>
                  </p:pic>
                </p:oleObj>
              </mc:Fallback>
            </mc:AlternateContent>
          </a:graphicData>
        </a:graphic>
      </p:graphicFrame>
      <p:graphicFrame>
        <p:nvGraphicFramePr>
          <p:cNvPr id="18" name="Object 17">
            <a:extLst>
              <a:ext uri="{FF2B5EF4-FFF2-40B4-BE49-F238E27FC236}">
                <a16:creationId xmlns:a16="http://schemas.microsoft.com/office/drawing/2014/main" id="{67313DDE-95A6-41E8-89E3-85CBB77E536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070166946"/>
              </p:ext>
            </p:extLst>
          </p:nvPr>
        </p:nvGraphicFramePr>
        <p:xfrm>
          <a:off x="3736975" y="1962468"/>
          <a:ext cx="1485900" cy="241300"/>
        </p:xfrm>
        <a:graphic>
          <a:graphicData uri="http://schemas.openxmlformats.org/presentationml/2006/ole">
            <mc:AlternateContent xmlns:mc="http://schemas.openxmlformats.org/markup-compatibility/2006">
              <mc:Choice xmlns:v="urn:schemas-microsoft-com:vml" Requires="v">
                <p:oleObj name="Equation" r:id="rId5" imgW="1485720" imgH="241200" progId="Equation.DSMT4">
                  <p:embed/>
                </p:oleObj>
              </mc:Choice>
              <mc:Fallback>
                <p:oleObj name="Equation" r:id="rId5" imgW="1485720" imgH="241200" progId="Equation.DSMT4">
                  <p:embed/>
                  <p:pic>
                    <p:nvPicPr>
                      <p:cNvPr id="18" name="Object 17">
                        <a:extLst>
                          <a:ext uri="{FF2B5EF4-FFF2-40B4-BE49-F238E27FC236}">
                            <a16:creationId xmlns:a16="http://schemas.microsoft.com/office/drawing/2014/main" id="{67313DDE-95A6-41E8-89E3-85CBB77E5368}"/>
                          </a:ext>
                          <a:ext uri="{C183D7F6-B498-43B3-948B-1728B52AA6E4}">
                            <adec:decorative xmlns:adec="http://schemas.microsoft.com/office/drawing/2017/decorative" val="1"/>
                          </a:ext>
                        </a:extLst>
                      </p:cNvPr>
                      <p:cNvPicPr/>
                      <p:nvPr/>
                    </p:nvPicPr>
                    <p:blipFill>
                      <a:blip r:embed="rId6"/>
                      <a:stretch>
                        <a:fillRect/>
                      </a:stretch>
                    </p:blipFill>
                    <p:spPr>
                      <a:xfrm>
                        <a:off x="3736975" y="1962468"/>
                        <a:ext cx="1485900" cy="241300"/>
                      </a:xfrm>
                      <a:prstGeom prst="rect">
                        <a:avLst/>
                      </a:prstGeom>
                      <a:solidFill>
                        <a:schemeClr val="bg1"/>
                      </a:solidFill>
                    </p:spPr>
                  </p:pic>
                </p:oleObj>
              </mc:Fallback>
            </mc:AlternateContent>
          </a:graphicData>
        </a:graphic>
      </p:graphicFrame>
      <p:graphicFrame>
        <p:nvGraphicFramePr>
          <p:cNvPr id="19" name="Object 18">
            <a:extLst>
              <a:ext uri="{FF2B5EF4-FFF2-40B4-BE49-F238E27FC236}">
                <a16:creationId xmlns:a16="http://schemas.microsoft.com/office/drawing/2014/main" id="{93A098D8-C160-48D0-B755-D2F3F0E2A4A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625047404"/>
              </p:ext>
            </p:extLst>
          </p:nvPr>
        </p:nvGraphicFramePr>
        <p:xfrm>
          <a:off x="6121343" y="2970437"/>
          <a:ext cx="1505065" cy="257624"/>
        </p:xfrm>
        <a:graphic>
          <a:graphicData uri="http://schemas.openxmlformats.org/presentationml/2006/ole">
            <mc:AlternateContent xmlns:mc="http://schemas.openxmlformats.org/markup-compatibility/2006">
              <mc:Choice xmlns:v="urn:schemas-microsoft-com:vml" Requires="v">
                <p:oleObj name="Equation" r:id="rId7" imgW="1409400" imgH="241200" progId="Equation.DSMT4">
                  <p:embed/>
                </p:oleObj>
              </mc:Choice>
              <mc:Fallback>
                <p:oleObj name="Equation" r:id="rId7" imgW="1409400" imgH="241200" progId="Equation.DSMT4">
                  <p:embed/>
                  <p:pic>
                    <p:nvPicPr>
                      <p:cNvPr id="19" name="Object 18">
                        <a:extLst>
                          <a:ext uri="{FF2B5EF4-FFF2-40B4-BE49-F238E27FC236}">
                            <a16:creationId xmlns:a16="http://schemas.microsoft.com/office/drawing/2014/main" id="{93A098D8-C160-48D0-B755-D2F3F0E2A4AB}"/>
                          </a:ext>
                          <a:ext uri="{C183D7F6-B498-43B3-948B-1728B52AA6E4}">
                            <adec:decorative xmlns:adec="http://schemas.microsoft.com/office/drawing/2017/decorative" val="1"/>
                          </a:ext>
                        </a:extLst>
                      </p:cNvPr>
                      <p:cNvPicPr/>
                      <p:nvPr/>
                    </p:nvPicPr>
                    <p:blipFill>
                      <a:blip r:embed="rId8"/>
                      <a:stretch>
                        <a:fillRect/>
                      </a:stretch>
                    </p:blipFill>
                    <p:spPr>
                      <a:xfrm>
                        <a:off x="6121343" y="2970437"/>
                        <a:ext cx="1505065" cy="257624"/>
                      </a:xfrm>
                      <a:prstGeom prst="rect">
                        <a:avLst/>
                      </a:prstGeom>
                      <a:solidFill>
                        <a:schemeClr val="bg1"/>
                      </a:solidFill>
                    </p:spPr>
                  </p:pic>
                </p:oleObj>
              </mc:Fallback>
            </mc:AlternateContent>
          </a:graphicData>
        </a:graphic>
      </p:graphicFrame>
      <p:graphicFrame>
        <p:nvGraphicFramePr>
          <p:cNvPr id="20" name="Object 19">
            <a:extLst>
              <a:ext uri="{FF2B5EF4-FFF2-40B4-BE49-F238E27FC236}">
                <a16:creationId xmlns:a16="http://schemas.microsoft.com/office/drawing/2014/main" id="{BC6874C2-D36E-4ADA-A710-19185972AE9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292083004"/>
              </p:ext>
            </p:extLst>
          </p:nvPr>
        </p:nvGraphicFramePr>
        <p:xfrm>
          <a:off x="3705225" y="3455988"/>
          <a:ext cx="1447800" cy="241300"/>
        </p:xfrm>
        <a:graphic>
          <a:graphicData uri="http://schemas.openxmlformats.org/presentationml/2006/ole">
            <mc:AlternateContent xmlns:mc="http://schemas.openxmlformats.org/markup-compatibility/2006">
              <mc:Choice xmlns:v="urn:schemas-microsoft-com:vml" Requires="v">
                <p:oleObj name="Equation" r:id="rId9" imgW="1447560" imgH="241200" progId="Equation.DSMT4">
                  <p:embed/>
                </p:oleObj>
              </mc:Choice>
              <mc:Fallback>
                <p:oleObj name="Equation" r:id="rId9" imgW="1447560" imgH="241200" progId="Equation.DSMT4">
                  <p:embed/>
                  <p:pic>
                    <p:nvPicPr>
                      <p:cNvPr id="20" name="Object 19">
                        <a:extLst>
                          <a:ext uri="{FF2B5EF4-FFF2-40B4-BE49-F238E27FC236}">
                            <a16:creationId xmlns:a16="http://schemas.microsoft.com/office/drawing/2014/main" id="{BC6874C2-D36E-4ADA-A710-19185972AE92}"/>
                          </a:ext>
                          <a:ext uri="{C183D7F6-B498-43B3-948B-1728B52AA6E4}">
                            <adec:decorative xmlns:adec="http://schemas.microsoft.com/office/drawing/2017/decorative" val="1"/>
                          </a:ext>
                        </a:extLst>
                      </p:cNvPr>
                      <p:cNvPicPr/>
                      <p:nvPr/>
                    </p:nvPicPr>
                    <p:blipFill>
                      <a:blip r:embed="rId10"/>
                      <a:stretch>
                        <a:fillRect/>
                      </a:stretch>
                    </p:blipFill>
                    <p:spPr>
                      <a:xfrm>
                        <a:off x="3705225" y="3455988"/>
                        <a:ext cx="1447800" cy="2413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725945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CF84-1248-4789-B39E-0844D1AD000A}"/>
              </a:ext>
            </a:extLst>
          </p:cNvPr>
          <p:cNvSpPr>
            <a:spLocks noGrp="1"/>
          </p:cNvSpPr>
          <p:nvPr>
            <p:ph type="title"/>
          </p:nvPr>
        </p:nvSpPr>
        <p:spPr/>
        <p:txBody>
          <a:bodyPr/>
          <a:lstStyle/>
          <a:p>
            <a:r>
              <a:rPr lang="en-US" dirty="0"/>
              <a:t>UNIX File Access Control </a:t>
            </a:r>
            <a:r>
              <a:rPr lang="en-US" sz="2000" b="0" dirty="0"/>
              <a:t>(1 of 3)</a:t>
            </a:r>
          </a:p>
        </p:txBody>
      </p:sp>
      <p:sp>
        <p:nvSpPr>
          <p:cNvPr id="3" name="Content Placeholder 2">
            <a:extLst>
              <a:ext uri="{FF2B5EF4-FFF2-40B4-BE49-F238E27FC236}">
                <a16:creationId xmlns:a16="http://schemas.microsoft.com/office/drawing/2014/main" id="{9BB40804-F11A-4616-A348-E9B8D4C182B5}"/>
              </a:ext>
            </a:extLst>
          </p:cNvPr>
          <p:cNvSpPr>
            <a:spLocks noGrp="1"/>
          </p:cNvSpPr>
          <p:nvPr>
            <p:ph sz="quarter" idx="13"/>
          </p:nvPr>
        </p:nvSpPr>
        <p:spPr/>
        <p:txBody>
          <a:bodyPr/>
          <a:lstStyle/>
          <a:p>
            <a:r>
              <a:rPr lang="en-US" sz="2200" dirty="0"/>
              <a:t>UNIX files are administered using </a:t>
            </a:r>
            <a:r>
              <a:rPr lang="en-US" sz="2200" dirty="0" err="1"/>
              <a:t>inodes</a:t>
            </a:r>
            <a:r>
              <a:rPr lang="en-US" sz="2200" dirty="0"/>
              <a:t> (index nodes)</a:t>
            </a:r>
          </a:p>
          <a:p>
            <a:pPr lvl="1"/>
            <a:r>
              <a:rPr lang="en-US" sz="2200" dirty="0"/>
              <a:t>Control structures with key information needed for a particular file</a:t>
            </a:r>
          </a:p>
          <a:p>
            <a:pPr lvl="1"/>
            <a:r>
              <a:rPr lang="en-US" sz="2200" dirty="0"/>
              <a:t>Several file names may be associated with a single </a:t>
            </a:r>
            <a:r>
              <a:rPr lang="en-US" sz="2200" dirty="0" err="1"/>
              <a:t>inode</a:t>
            </a:r>
            <a:endParaRPr lang="en-US" sz="2200" dirty="0"/>
          </a:p>
          <a:p>
            <a:pPr lvl="1"/>
            <a:r>
              <a:rPr lang="en-US" sz="2200" dirty="0"/>
              <a:t>An active </a:t>
            </a:r>
            <a:r>
              <a:rPr lang="en-US" sz="2200" dirty="0" err="1"/>
              <a:t>inode</a:t>
            </a:r>
            <a:r>
              <a:rPr lang="en-US" sz="2200" dirty="0"/>
              <a:t> is associated with exactly one file</a:t>
            </a:r>
          </a:p>
          <a:p>
            <a:pPr lvl="1"/>
            <a:r>
              <a:rPr lang="en-US" sz="2200" dirty="0"/>
              <a:t>File attributes, permissions and control information are sorted in the </a:t>
            </a:r>
            <a:r>
              <a:rPr lang="en-US" sz="2200" dirty="0" err="1"/>
              <a:t>inode</a:t>
            </a:r>
            <a:endParaRPr lang="en-US" sz="2200" dirty="0"/>
          </a:p>
          <a:p>
            <a:pPr lvl="1"/>
            <a:r>
              <a:rPr lang="en-US" sz="2200" dirty="0"/>
              <a:t>On the disk there is an </a:t>
            </a:r>
            <a:r>
              <a:rPr lang="en-US" sz="2200" dirty="0" err="1"/>
              <a:t>inode</a:t>
            </a:r>
            <a:r>
              <a:rPr lang="en-US" sz="2200" dirty="0"/>
              <a:t> table, or </a:t>
            </a:r>
            <a:r>
              <a:rPr lang="en-US" sz="2200" dirty="0" err="1"/>
              <a:t>inode</a:t>
            </a:r>
            <a:r>
              <a:rPr lang="en-US" sz="2200" dirty="0"/>
              <a:t> list, that contains the </a:t>
            </a:r>
            <a:r>
              <a:rPr lang="en-US" sz="2200" dirty="0" err="1"/>
              <a:t>inodes</a:t>
            </a:r>
            <a:r>
              <a:rPr lang="en-US" sz="2200" dirty="0"/>
              <a:t> of all the files in the file system</a:t>
            </a:r>
          </a:p>
          <a:p>
            <a:pPr lvl="1"/>
            <a:r>
              <a:rPr lang="en-US" sz="2200" dirty="0"/>
              <a:t>When a file is opened its </a:t>
            </a:r>
            <a:r>
              <a:rPr lang="en-US" sz="2200" dirty="0" err="1"/>
              <a:t>inode</a:t>
            </a:r>
            <a:r>
              <a:rPr lang="en-US" sz="2200" dirty="0"/>
              <a:t> is brought into main memory and stored in a memory resident </a:t>
            </a:r>
            <a:r>
              <a:rPr lang="en-US" sz="2200" dirty="0" err="1"/>
              <a:t>inode</a:t>
            </a:r>
            <a:r>
              <a:rPr lang="en-US" sz="2200" dirty="0"/>
              <a:t> table</a:t>
            </a:r>
          </a:p>
        </p:txBody>
      </p:sp>
    </p:spTree>
    <p:extLst>
      <p:ext uri="{BB962C8B-B14F-4D97-AF65-F5344CB8AC3E}">
        <p14:creationId xmlns:p14="http://schemas.microsoft.com/office/powerpoint/2010/main" val="4061077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CF84-1248-4789-B39E-0844D1AD000A}"/>
              </a:ext>
            </a:extLst>
          </p:cNvPr>
          <p:cNvSpPr>
            <a:spLocks noGrp="1"/>
          </p:cNvSpPr>
          <p:nvPr>
            <p:ph type="title"/>
          </p:nvPr>
        </p:nvSpPr>
        <p:spPr/>
        <p:txBody>
          <a:bodyPr/>
          <a:lstStyle/>
          <a:p>
            <a:r>
              <a:rPr lang="en-US" dirty="0"/>
              <a:t>UNIX File Access Control </a:t>
            </a:r>
            <a:r>
              <a:rPr lang="en-US" sz="2000" b="0" dirty="0"/>
              <a:t>(2 of 3)</a:t>
            </a:r>
          </a:p>
        </p:txBody>
      </p:sp>
      <p:sp>
        <p:nvSpPr>
          <p:cNvPr id="3" name="Content Placeholder 2">
            <a:extLst>
              <a:ext uri="{FF2B5EF4-FFF2-40B4-BE49-F238E27FC236}">
                <a16:creationId xmlns:a16="http://schemas.microsoft.com/office/drawing/2014/main" id="{9BB40804-F11A-4616-A348-E9B8D4C182B5}"/>
              </a:ext>
            </a:extLst>
          </p:cNvPr>
          <p:cNvSpPr>
            <a:spLocks noGrp="1"/>
          </p:cNvSpPr>
          <p:nvPr>
            <p:ph sz="quarter" idx="13"/>
          </p:nvPr>
        </p:nvSpPr>
        <p:spPr/>
        <p:txBody>
          <a:bodyPr/>
          <a:lstStyle/>
          <a:p>
            <a:r>
              <a:rPr lang="en-US" sz="2200" dirty="0"/>
              <a:t>Directories are structured in a hierarchical tree</a:t>
            </a:r>
          </a:p>
          <a:p>
            <a:pPr lvl="1"/>
            <a:r>
              <a:rPr lang="en-US" sz="2200" dirty="0"/>
              <a:t>May contain files and/or other directories</a:t>
            </a:r>
          </a:p>
          <a:p>
            <a:pPr lvl="1"/>
            <a:r>
              <a:rPr lang="en-US" sz="2200" dirty="0"/>
              <a:t>Contains file names plus pointers to associated inodes</a:t>
            </a:r>
          </a:p>
        </p:txBody>
      </p:sp>
    </p:spTree>
    <p:extLst>
      <p:ext uri="{BB962C8B-B14F-4D97-AF65-F5344CB8AC3E}">
        <p14:creationId xmlns:p14="http://schemas.microsoft.com/office/powerpoint/2010/main" val="1929197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BA41-216E-44DF-B9E3-12D1C2D63BD0}"/>
              </a:ext>
            </a:extLst>
          </p:cNvPr>
          <p:cNvSpPr>
            <a:spLocks noGrp="1"/>
          </p:cNvSpPr>
          <p:nvPr>
            <p:ph type="title"/>
          </p:nvPr>
        </p:nvSpPr>
        <p:spPr/>
        <p:txBody>
          <a:bodyPr/>
          <a:lstStyle/>
          <a:p>
            <a:r>
              <a:rPr lang="en-US" dirty="0"/>
              <a:t>UNIX File Access Control </a:t>
            </a:r>
            <a:r>
              <a:rPr lang="en-US" sz="2000" b="0" dirty="0"/>
              <a:t>(3 of 3)</a:t>
            </a:r>
            <a:endParaRPr lang="en-US" b="0" dirty="0"/>
          </a:p>
        </p:txBody>
      </p:sp>
      <p:sp>
        <p:nvSpPr>
          <p:cNvPr id="3" name="Content Placeholder 2">
            <a:extLst>
              <a:ext uri="{FF2B5EF4-FFF2-40B4-BE49-F238E27FC236}">
                <a16:creationId xmlns:a16="http://schemas.microsoft.com/office/drawing/2014/main" id="{1677D248-D423-42B6-9B0D-EC6342677F80}"/>
              </a:ext>
            </a:extLst>
          </p:cNvPr>
          <p:cNvSpPr>
            <a:spLocks noGrp="1"/>
          </p:cNvSpPr>
          <p:nvPr>
            <p:ph sz="quarter" idx="13"/>
          </p:nvPr>
        </p:nvSpPr>
        <p:spPr>
          <a:xfrm>
            <a:off x="461030" y="1556326"/>
            <a:ext cx="3701395" cy="4825424"/>
          </a:xfrm>
        </p:spPr>
        <p:txBody>
          <a:bodyPr/>
          <a:lstStyle/>
          <a:p>
            <a:r>
              <a:rPr lang="en-US" sz="1800" dirty="0"/>
              <a:t>Unique user identification number (user I</a:t>
            </a:r>
            <a:r>
              <a:rPr lang="en-US" sz="100" dirty="0"/>
              <a:t> </a:t>
            </a:r>
            <a:r>
              <a:rPr lang="en-US" sz="1800" dirty="0"/>
              <a:t>D)</a:t>
            </a:r>
          </a:p>
          <a:p>
            <a:r>
              <a:rPr lang="en-US" sz="1800" dirty="0"/>
              <a:t>Member of a primary group identified by a group I</a:t>
            </a:r>
            <a:r>
              <a:rPr lang="en-US" sz="100" dirty="0"/>
              <a:t> </a:t>
            </a:r>
            <a:r>
              <a:rPr lang="en-US" sz="1800" dirty="0"/>
              <a:t>D</a:t>
            </a:r>
          </a:p>
          <a:p>
            <a:r>
              <a:rPr lang="en-US" sz="1800" dirty="0"/>
              <a:t>Belongs to a specific group</a:t>
            </a:r>
          </a:p>
          <a:p>
            <a:r>
              <a:rPr lang="en-US" sz="1800" dirty="0"/>
              <a:t>12 protection bits</a:t>
            </a:r>
          </a:p>
          <a:p>
            <a:pPr lvl="1"/>
            <a:r>
              <a:rPr lang="en-US" sz="1800" dirty="0"/>
              <a:t>Specify read, write, and execute permission for the owner of the file, members of the group and all other users</a:t>
            </a:r>
          </a:p>
          <a:p>
            <a:r>
              <a:rPr lang="en-US" sz="1800" dirty="0"/>
              <a:t>The owner I</a:t>
            </a:r>
            <a:r>
              <a:rPr lang="en-US" sz="100" dirty="0"/>
              <a:t> </a:t>
            </a:r>
            <a:r>
              <a:rPr lang="en-US" sz="1800" dirty="0"/>
              <a:t>D, group I</a:t>
            </a:r>
            <a:r>
              <a:rPr lang="en-US" sz="100" dirty="0"/>
              <a:t> </a:t>
            </a:r>
            <a:r>
              <a:rPr lang="en-US" sz="1800" dirty="0"/>
              <a:t>D, and protection bits are part of the file’s inode</a:t>
            </a:r>
          </a:p>
        </p:txBody>
      </p:sp>
      <p:pic>
        <p:nvPicPr>
          <p:cNvPr id="7" name="Content Placeholder 6" descr="A diagram depicts a minimal access control list. For long description in Notes pane, press F6.">
            <a:extLst>
              <a:ext uri="{FF2B5EF4-FFF2-40B4-BE49-F238E27FC236}">
                <a16:creationId xmlns:a16="http://schemas.microsoft.com/office/drawing/2014/main" id="{1A918C4B-DF98-4508-BE2E-BCEF4C5A5662}"/>
              </a:ext>
            </a:extLst>
          </p:cNvPr>
          <p:cNvPicPr>
            <a:picLocks noGrp="1" noChangeAspect="1"/>
          </p:cNvPicPr>
          <p:nvPr>
            <p:ph sz="quarter" idx="14"/>
          </p:nvPr>
        </p:nvPicPr>
        <p:blipFill>
          <a:blip r:embed="rId3"/>
          <a:stretch>
            <a:fillRect/>
          </a:stretch>
        </p:blipFill>
        <p:spPr>
          <a:xfrm>
            <a:off x="4463009" y="2368547"/>
            <a:ext cx="4170481" cy="2328654"/>
          </a:xfrm>
        </p:spPr>
      </p:pic>
      <p:sp>
        <p:nvSpPr>
          <p:cNvPr id="5" name="Content Placeholder 4">
            <a:extLst>
              <a:ext uri="{FF2B5EF4-FFF2-40B4-BE49-F238E27FC236}">
                <a16:creationId xmlns:a16="http://schemas.microsoft.com/office/drawing/2014/main" id="{6334AC45-2490-44A3-895D-828416324B41}"/>
              </a:ext>
            </a:extLst>
          </p:cNvPr>
          <p:cNvSpPr>
            <a:spLocks noGrp="1"/>
          </p:cNvSpPr>
          <p:nvPr>
            <p:ph sz="quarter" idx="15"/>
          </p:nvPr>
        </p:nvSpPr>
        <p:spPr>
          <a:xfrm>
            <a:off x="4243595" y="5295899"/>
            <a:ext cx="4443205" cy="460555"/>
          </a:xfrm>
        </p:spPr>
        <p:txBody>
          <a:bodyPr/>
          <a:lstStyle/>
          <a:p>
            <a:pPr marL="432" indent="0">
              <a:buNone/>
            </a:pPr>
            <a:r>
              <a:rPr lang="en-US" sz="1800" b="1" dirty="0"/>
              <a:t>Figure 4.5</a:t>
            </a:r>
            <a:r>
              <a:rPr lang="en-US" sz="1800" dirty="0"/>
              <a:t> UNIX File Access Control</a:t>
            </a:r>
          </a:p>
        </p:txBody>
      </p:sp>
    </p:spTree>
    <p:extLst>
      <p:ext uri="{BB962C8B-B14F-4D97-AF65-F5344CB8AC3E}">
        <p14:creationId xmlns:p14="http://schemas.microsoft.com/office/powerpoint/2010/main" val="3761255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BC7DF-527D-491C-A09D-5A909FF64448}"/>
              </a:ext>
            </a:extLst>
          </p:cNvPr>
          <p:cNvSpPr>
            <a:spLocks noGrp="1"/>
          </p:cNvSpPr>
          <p:nvPr>
            <p:ph type="title"/>
          </p:nvPr>
        </p:nvSpPr>
        <p:spPr/>
        <p:txBody>
          <a:bodyPr/>
          <a:lstStyle/>
          <a:p>
            <a:r>
              <a:rPr lang="en-US" dirty="0"/>
              <a:t>Traditional UNIX File Access Control</a:t>
            </a:r>
          </a:p>
        </p:txBody>
      </p:sp>
      <p:sp>
        <p:nvSpPr>
          <p:cNvPr id="3" name="Content Placeholder 2">
            <a:extLst>
              <a:ext uri="{FF2B5EF4-FFF2-40B4-BE49-F238E27FC236}">
                <a16:creationId xmlns:a16="http://schemas.microsoft.com/office/drawing/2014/main" id="{75ECFB45-E262-4598-984D-90858C23C0C8}"/>
              </a:ext>
            </a:extLst>
          </p:cNvPr>
          <p:cNvSpPr>
            <a:spLocks noGrp="1"/>
          </p:cNvSpPr>
          <p:nvPr>
            <p:ph sz="quarter" idx="13"/>
          </p:nvPr>
        </p:nvSpPr>
        <p:spPr>
          <a:xfrm>
            <a:off x="457200" y="1556327"/>
            <a:ext cx="8229600" cy="4758748"/>
          </a:xfrm>
        </p:spPr>
        <p:txBody>
          <a:bodyPr/>
          <a:lstStyle/>
          <a:p>
            <a:r>
              <a:rPr lang="en-US" sz="2000" dirty="0"/>
              <a:t>“Set user I</a:t>
            </a:r>
            <a:r>
              <a:rPr lang="en-US" sz="100" dirty="0"/>
              <a:t> </a:t>
            </a:r>
            <a:r>
              <a:rPr lang="en-US" sz="2000" dirty="0"/>
              <a:t>D”(Set</a:t>
            </a:r>
            <a:r>
              <a:rPr lang="en-US" sz="100" dirty="0"/>
              <a:t> </a:t>
            </a:r>
            <a:r>
              <a:rPr lang="en-US" sz="2000" dirty="0"/>
              <a:t>U</a:t>
            </a:r>
            <a:r>
              <a:rPr lang="en-US" sz="100" dirty="0"/>
              <a:t> </a:t>
            </a:r>
            <a:r>
              <a:rPr lang="en-US" sz="2000" dirty="0"/>
              <a:t>I</a:t>
            </a:r>
            <a:r>
              <a:rPr lang="en-US" sz="100" dirty="0"/>
              <a:t> </a:t>
            </a:r>
            <a:r>
              <a:rPr lang="en-US" sz="2000" dirty="0"/>
              <a:t>D)</a:t>
            </a:r>
          </a:p>
          <a:p>
            <a:r>
              <a:rPr lang="en-US" sz="2000" dirty="0"/>
              <a:t>“Set group I</a:t>
            </a:r>
            <a:r>
              <a:rPr lang="en-US" sz="100" dirty="0"/>
              <a:t> </a:t>
            </a:r>
            <a:r>
              <a:rPr lang="en-US" sz="2000" dirty="0"/>
              <a:t>D”(Set</a:t>
            </a:r>
            <a:r>
              <a:rPr lang="en-US" sz="100" dirty="0"/>
              <a:t> </a:t>
            </a:r>
            <a:r>
              <a:rPr lang="en-US" sz="2000" dirty="0"/>
              <a:t>G</a:t>
            </a:r>
            <a:r>
              <a:rPr lang="en-US" sz="100" dirty="0"/>
              <a:t> </a:t>
            </a:r>
            <a:r>
              <a:rPr lang="en-US" sz="2000" dirty="0"/>
              <a:t>I</a:t>
            </a:r>
            <a:r>
              <a:rPr lang="en-US" sz="100" dirty="0"/>
              <a:t> </a:t>
            </a:r>
            <a:r>
              <a:rPr lang="en-US" sz="2000" dirty="0"/>
              <a:t>D)</a:t>
            </a:r>
          </a:p>
          <a:p>
            <a:pPr lvl="1"/>
            <a:r>
              <a:rPr lang="en-US" sz="2000" dirty="0"/>
              <a:t>System temporarily uses rights of the file owner/group in addition to the real user’s rights when making access control decisions</a:t>
            </a:r>
          </a:p>
          <a:p>
            <a:pPr lvl="1"/>
            <a:r>
              <a:rPr lang="en-US" sz="2000" dirty="0"/>
              <a:t>Enables privileged programs to access files/resources not generally accessible</a:t>
            </a:r>
          </a:p>
          <a:p>
            <a:r>
              <a:rPr lang="en-US" sz="2000" dirty="0"/>
              <a:t>Sticky bit</a:t>
            </a:r>
          </a:p>
          <a:p>
            <a:pPr lvl="1"/>
            <a:r>
              <a:rPr lang="en-US" sz="2000" dirty="0"/>
              <a:t>When applied to a directory it specifies that only the owner of any file in the directory can rename, move, or delete that file</a:t>
            </a:r>
          </a:p>
          <a:p>
            <a:r>
              <a:rPr lang="en-US" sz="2000" dirty="0"/>
              <a:t>Superuser</a:t>
            </a:r>
          </a:p>
          <a:p>
            <a:pPr lvl="1"/>
            <a:r>
              <a:rPr lang="en-US" sz="2000" dirty="0"/>
              <a:t>Is exempt from usual access control restrictions</a:t>
            </a:r>
          </a:p>
          <a:p>
            <a:pPr lvl="1"/>
            <a:r>
              <a:rPr lang="en-US" sz="2000" dirty="0"/>
              <a:t>Has system-wide access</a:t>
            </a:r>
          </a:p>
        </p:txBody>
      </p:sp>
    </p:spTree>
    <p:extLst>
      <p:ext uri="{BB962C8B-B14F-4D97-AF65-F5344CB8AC3E}">
        <p14:creationId xmlns:p14="http://schemas.microsoft.com/office/powerpoint/2010/main" val="361869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8C06-C138-4637-8BFB-2EC99E273295}"/>
              </a:ext>
            </a:extLst>
          </p:cNvPr>
          <p:cNvSpPr>
            <a:spLocks noGrp="1"/>
          </p:cNvSpPr>
          <p:nvPr>
            <p:ph type="title"/>
          </p:nvPr>
        </p:nvSpPr>
        <p:spPr>
          <a:xfrm>
            <a:off x="457199" y="215371"/>
            <a:ext cx="8570259" cy="1097279"/>
          </a:xfrm>
        </p:spPr>
        <p:txBody>
          <a:bodyPr/>
          <a:lstStyle/>
          <a:p>
            <a:r>
              <a:rPr lang="en-US" dirty="0"/>
              <a:t>Access Control Definitions </a:t>
            </a:r>
            <a:r>
              <a:rPr lang="en-US" sz="2000" b="0" dirty="0"/>
              <a:t>(1 of 2)</a:t>
            </a:r>
            <a:endParaRPr lang="en-IN" sz="2000" b="0" dirty="0"/>
          </a:p>
        </p:txBody>
      </p:sp>
      <p:sp>
        <p:nvSpPr>
          <p:cNvPr id="3" name="Content Placeholder 2">
            <a:extLst>
              <a:ext uri="{FF2B5EF4-FFF2-40B4-BE49-F238E27FC236}">
                <a16:creationId xmlns:a16="http://schemas.microsoft.com/office/drawing/2014/main" id="{03402491-3191-4920-A741-16A10A21D1AC}"/>
              </a:ext>
            </a:extLst>
          </p:cNvPr>
          <p:cNvSpPr>
            <a:spLocks noGrp="1"/>
          </p:cNvSpPr>
          <p:nvPr>
            <p:ph sz="quarter" idx="13"/>
          </p:nvPr>
        </p:nvSpPr>
        <p:spPr>
          <a:xfrm>
            <a:off x="457200" y="1556327"/>
            <a:ext cx="7919156" cy="3407559"/>
          </a:xfrm>
        </p:spPr>
        <p:txBody>
          <a:bodyPr/>
          <a:lstStyle/>
          <a:p>
            <a:pPr marL="432" indent="0">
              <a:buNone/>
            </a:pPr>
            <a:r>
              <a:rPr lang="en-US" dirty="0"/>
              <a:t>N</a:t>
            </a:r>
            <a:r>
              <a:rPr lang="en-US" sz="100" dirty="0"/>
              <a:t> </a:t>
            </a:r>
            <a:r>
              <a:rPr lang="en-US" dirty="0"/>
              <a:t>I</a:t>
            </a:r>
            <a:r>
              <a:rPr lang="en-US" sz="100" dirty="0"/>
              <a:t> </a:t>
            </a:r>
            <a:r>
              <a:rPr lang="en-US" dirty="0"/>
              <a:t>S</a:t>
            </a:r>
            <a:r>
              <a:rPr lang="en-US" sz="100" dirty="0"/>
              <a:t> </a:t>
            </a:r>
            <a:r>
              <a:rPr lang="en-US" dirty="0"/>
              <a:t>T</a:t>
            </a:r>
            <a:r>
              <a:rPr lang="en-US" sz="100" dirty="0"/>
              <a:t> </a:t>
            </a:r>
            <a:r>
              <a:rPr lang="en-US" dirty="0"/>
              <a:t>I</a:t>
            </a:r>
            <a:r>
              <a:rPr lang="en-US" sz="100" dirty="0"/>
              <a:t> </a:t>
            </a:r>
            <a:r>
              <a:rPr lang="en-US" dirty="0"/>
              <a:t>R 7298 defines access control as:</a:t>
            </a:r>
          </a:p>
          <a:p>
            <a:pPr marL="432" indent="0">
              <a:buNone/>
            </a:pPr>
            <a:r>
              <a:rPr lang="en-US" dirty="0"/>
              <a:t>“the process of granting or denying specific requests to: (1) obtain and use information and related information processing services; and (2) enter specific physical facilities”</a:t>
            </a:r>
          </a:p>
        </p:txBody>
      </p:sp>
    </p:spTree>
    <p:extLst>
      <p:ext uri="{BB962C8B-B14F-4D97-AF65-F5344CB8AC3E}">
        <p14:creationId xmlns:p14="http://schemas.microsoft.com/office/powerpoint/2010/main" val="4212305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4E639-BA13-49C1-8984-A5F768E25D99}"/>
              </a:ext>
            </a:extLst>
          </p:cNvPr>
          <p:cNvSpPr>
            <a:spLocks noGrp="1"/>
          </p:cNvSpPr>
          <p:nvPr>
            <p:ph type="title"/>
          </p:nvPr>
        </p:nvSpPr>
        <p:spPr/>
        <p:txBody>
          <a:bodyPr/>
          <a:lstStyle/>
          <a:p>
            <a:r>
              <a:rPr lang="en-US" dirty="0"/>
              <a:t>Figure 4.5 UNIX File Access Control</a:t>
            </a:r>
          </a:p>
        </p:txBody>
      </p:sp>
      <p:pic>
        <p:nvPicPr>
          <p:cNvPr id="5" name="Content Placeholder 4" descr="A diagram depicts the extended access control list. For long description in Notes pane, press F6.">
            <a:extLst>
              <a:ext uri="{FF2B5EF4-FFF2-40B4-BE49-F238E27FC236}">
                <a16:creationId xmlns:a16="http://schemas.microsoft.com/office/drawing/2014/main" id="{8FB39F9B-0BFE-40AE-A894-D9279BBB0455}"/>
              </a:ext>
            </a:extLst>
          </p:cNvPr>
          <p:cNvPicPr>
            <a:picLocks noGrp="1" noChangeAspect="1"/>
          </p:cNvPicPr>
          <p:nvPr>
            <p:ph sz="quarter" idx="13"/>
          </p:nvPr>
        </p:nvPicPr>
        <p:blipFill>
          <a:blip r:embed="rId3"/>
          <a:stretch>
            <a:fillRect/>
          </a:stretch>
        </p:blipFill>
        <p:spPr>
          <a:xfrm>
            <a:off x="1464708" y="2094779"/>
            <a:ext cx="6214585" cy="3509817"/>
          </a:xfrm>
        </p:spPr>
      </p:pic>
    </p:spTree>
    <p:extLst>
      <p:ext uri="{BB962C8B-B14F-4D97-AF65-F5344CB8AC3E}">
        <p14:creationId xmlns:p14="http://schemas.microsoft.com/office/powerpoint/2010/main" val="1768675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AD3F-1EAB-4ED8-93DC-01D81E0DE867}"/>
              </a:ext>
            </a:extLst>
          </p:cNvPr>
          <p:cNvSpPr>
            <a:spLocks noGrp="1"/>
          </p:cNvSpPr>
          <p:nvPr>
            <p:ph type="title"/>
          </p:nvPr>
        </p:nvSpPr>
        <p:spPr/>
        <p:txBody>
          <a:bodyPr/>
          <a:lstStyle/>
          <a:p>
            <a:r>
              <a:rPr lang="en-US" sz="3200" dirty="0"/>
              <a:t>Figure 4.6 Users, Roles, and Resources</a:t>
            </a:r>
            <a:endParaRPr lang="en-IN" sz="3200" dirty="0"/>
          </a:p>
        </p:txBody>
      </p:sp>
      <p:pic>
        <p:nvPicPr>
          <p:cNvPr id="5" name="Content Placeholder 4" descr="A diagram illustrates the relationship of users, roles, and resources. For long description in Notes pane, press F6.">
            <a:extLst>
              <a:ext uri="{FF2B5EF4-FFF2-40B4-BE49-F238E27FC236}">
                <a16:creationId xmlns:a16="http://schemas.microsoft.com/office/drawing/2014/main" id="{37575314-9D7D-41C2-9098-C4A714349AFC}"/>
              </a:ext>
            </a:extLst>
          </p:cNvPr>
          <p:cNvPicPr>
            <a:picLocks noGrp="1" noChangeAspect="1"/>
          </p:cNvPicPr>
          <p:nvPr>
            <p:ph sz="quarter" idx="13"/>
          </p:nvPr>
        </p:nvPicPr>
        <p:blipFill>
          <a:blip r:embed="rId3"/>
          <a:stretch>
            <a:fillRect/>
          </a:stretch>
        </p:blipFill>
        <p:spPr>
          <a:xfrm>
            <a:off x="2638116" y="1660525"/>
            <a:ext cx="3867767" cy="4587875"/>
          </a:xfrm>
        </p:spPr>
      </p:pic>
    </p:spTree>
    <p:extLst>
      <p:ext uri="{BB962C8B-B14F-4D97-AF65-F5344CB8AC3E}">
        <p14:creationId xmlns:p14="http://schemas.microsoft.com/office/powerpoint/2010/main" val="604139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80BE-FC2E-40AA-9873-0771B7F0E501}"/>
              </a:ext>
            </a:extLst>
          </p:cNvPr>
          <p:cNvSpPr>
            <a:spLocks noGrp="1"/>
          </p:cNvSpPr>
          <p:nvPr>
            <p:ph type="title"/>
          </p:nvPr>
        </p:nvSpPr>
        <p:spPr/>
        <p:txBody>
          <a:bodyPr/>
          <a:lstStyle/>
          <a:p>
            <a:r>
              <a:rPr lang="en-US" sz="3200" dirty="0"/>
              <a:t>Figure 4.7 Access Control Matrix Representation of R</a:t>
            </a:r>
            <a:r>
              <a:rPr lang="en-US" sz="100" dirty="0"/>
              <a:t> </a:t>
            </a:r>
            <a:r>
              <a:rPr lang="en-US" sz="3200" dirty="0"/>
              <a:t>B</a:t>
            </a:r>
            <a:r>
              <a:rPr lang="en-US" sz="100" dirty="0"/>
              <a:t> </a:t>
            </a:r>
            <a:r>
              <a:rPr lang="en-US" sz="3200" dirty="0"/>
              <a:t>A</a:t>
            </a:r>
            <a:r>
              <a:rPr lang="en-US" sz="100" dirty="0"/>
              <a:t> </a:t>
            </a:r>
            <a:r>
              <a:rPr lang="en-US" sz="3200" dirty="0"/>
              <a:t>C</a:t>
            </a:r>
            <a:endParaRPr lang="en-IN" sz="3200" dirty="0"/>
          </a:p>
        </p:txBody>
      </p:sp>
      <p:pic>
        <p:nvPicPr>
          <p:cNvPr id="5" name="Content Placeholder 4" descr="Two tables represent the access matrix representation to depict the key elements of an R B A C system. For long description in Notes pane, press F6.">
            <a:extLst>
              <a:ext uri="{FF2B5EF4-FFF2-40B4-BE49-F238E27FC236}">
                <a16:creationId xmlns:a16="http://schemas.microsoft.com/office/drawing/2014/main" id="{974A5A88-524F-4922-820C-C00A6E6857FD}"/>
              </a:ext>
            </a:extLst>
          </p:cNvPr>
          <p:cNvPicPr>
            <a:picLocks noGrp="1" noChangeAspect="1"/>
          </p:cNvPicPr>
          <p:nvPr>
            <p:ph sz="quarter" idx="13"/>
          </p:nvPr>
        </p:nvPicPr>
        <p:blipFill>
          <a:blip r:embed="rId3"/>
          <a:stretch>
            <a:fillRect/>
          </a:stretch>
        </p:blipFill>
        <p:spPr>
          <a:xfrm>
            <a:off x="2614832" y="1660525"/>
            <a:ext cx="3914335" cy="4587875"/>
          </a:xfrm>
        </p:spPr>
      </p:pic>
    </p:spTree>
    <p:extLst>
      <p:ext uri="{BB962C8B-B14F-4D97-AF65-F5344CB8AC3E}">
        <p14:creationId xmlns:p14="http://schemas.microsoft.com/office/powerpoint/2010/main" val="3357222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3B7B-19BC-4E8B-A6C2-AB4CD0DD2CEA}"/>
              </a:ext>
            </a:extLst>
          </p:cNvPr>
          <p:cNvSpPr>
            <a:spLocks noGrp="1"/>
          </p:cNvSpPr>
          <p:nvPr>
            <p:ph type="title"/>
          </p:nvPr>
        </p:nvSpPr>
        <p:spPr/>
        <p:txBody>
          <a:bodyPr/>
          <a:lstStyle/>
          <a:p>
            <a:r>
              <a:rPr lang="en-US" sz="3200" dirty="0"/>
              <a:t>Figure 4.8 A Family of Role-Based Access Control Models</a:t>
            </a:r>
            <a:endParaRPr lang="en-IN" sz="3200" dirty="0"/>
          </a:p>
        </p:txBody>
      </p:sp>
      <p:pic>
        <p:nvPicPr>
          <p:cNvPr id="5" name="Content Placeholder 4" descr="Two illustrations depict the role based access control models. For long description in Notes pane, press F6.">
            <a:extLst>
              <a:ext uri="{FF2B5EF4-FFF2-40B4-BE49-F238E27FC236}">
                <a16:creationId xmlns:a16="http://schemas.microsoft.com/office/drawing/2014/main" id="{253071B0-9E75-4736-9D87-933698F1AD69}"/>
              </a:ext>
            </a:extLst>
          </p:cNvPr>
          <p:cNvPicPr>
            <a:picLocks noGrp="1" noChangeAspect="1"/>
          </p:cNvPicPr>
          <p:nvPr>
            <p:ph sz="quarter" idx="13"/>
          </p:nvPr>
        </p:nvPicPr>
        <p:blipFill>
          <a:blip r:embed="rId3"/>
          <a:stretch>
            <a:fillRect/>
          </a:stretch>
        </p:blipFill>
        <p:spPr>
          <a:xfrm>
            <a:off x="2601572" y="1778399"/>
            <a:ext cx="3940856" cy="4371177"/>
          </a:xfrm>
        </p:spPr>
      </p:pic>
    </p:spTree>
    <p:extLst>
      <p:ext uri="{BB962C8B-B14F-4D97-AF65-F5344CB8AC3E}">
        <p14:creationId xmlns:p14="http://schemas.microsoft.com/office/powerpoint/2010/main" val="1935328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C4CA-3D81-4839-BBFA-125F7A41905B}"/>
              </a:ext>
            </a:extLst>
          </p:cNvPr>
          <p:cNvSpPr>
            <a:spLocks noGrp="1"/>
          </p:cNvSpPr>
          <p:nvPr>
            <p:ph type="title"/>
          </p:nvPr>
        </p:nvSpPr>
        <p:spPr/>
        <p:txBody>
          <a:bodyPr/>
          <a:lstStyle/>
          <a:p>
            <a:r>
              <a:rPr lang="en-US" dirty="0"/>
              <a:t>Table 4.4 Scope R</a:t>
            </a:r>
            <a:r>
              <a:rPr lang="en-US" sz="100" dirty="0"/>
              <a:t> </a:t>
            </a:r>
            <a:r>
              <a:rPr lang="en-US" dirty="0"/>
              <a:t>B</a:t>
            </a:r>
            <a:r>
              <a:rPr lang="en-US" sz="100" dirty="0"/>
              <a:t> </a:t>
            </a:r>
            <a:r>
              <a:rPr lang="en-US" dirty="0"/>
              <a:t>A</a:t>
            </a:r>
            <a:r>
              <a:rPr lang="en-US" sz="100" dirty="0"/>
              <a:t> </a:t>
            </a:r>
            <a:r>
              <a:rPr lang="en-US" dirty="0"/>
              <a:t>C Models</a:t>
            </a:r>
          </a:p>
        </p:txBody>
      </p:sp>
      <p:graphicFrame>
        <p:nvGraphicFramePr>
          <p:cNvPr id="4" name="Table 4">
            <a:extLst>
              <a:ext uri="{FF2B5EF4-FFF2-40B4-BE49-F238E27FC236}">
                <a16:creationId xmlns:a16="http://schemas.microsoft.com/office/drawing/2014/main" id="{4557485D-27B5-4DF3-9574-107506A2313D}"/>
              </a:ext>
            </a:extLst>
          </p:cNvPr>
          <p:cNvGraphicFramePr>
            <a:graphicFrameLocks noGrp="1"/>
          </p:cNvGraphicFramePr>
          <p:nvPr>
            <p:ph sz="quarter" idx="13"/>
            <p:extLst>
              <p:ext uri="{D42A27DB-BD31-4B8C-83A1-F6EECF244321}">
                <p14:modId xmlns:p14="http://schemas.microsoft.com/office/powerpoint/2010/main" val="3378042361"/>
              </p:ext>
            </p:extLst>
          </p:nvPr>
        </p:nvGraphicFramePr>
        <p:xfrm>
          <a:off x="457200" y="1743710"/>
          <a:ext cx="6948311" cy="1854200"/>
        </p:xfrm>
        <a:graphic>
          <a:graphicData uri="http://schemas.openxmlformats.org/drawingml/2006/table">
            <a:tbl>
              <a:tblPr firstRow="1" bandRow="1">
                <a:tableStyleId>{2D5ABB26-0587-4C30-8999-92F81FD0307C}</a:tableStyleId>
              </a:tblPr>
              <a:tblGrid>
                <a:gridCol w="2139244">
                  <a:extLst>
                    <a:ext uri="{9D8B030D-6E8A-4147-A177-3AD203B41FA5}">
                      <a16:colId xmlns:a16="http://schemas.microsoft.com/office/drawing/2014/main" val="2973046572"/>
                    </a:ext>
                  </a:extLst>
                </a:gridCol>
                <a:gridCol w="2664178">
                  <a:extLst>
                    <a:ext uri="{9D8B030D-6E8A-4147-A177-3AD203B41FA5}">
                      <a16:colId xmlns:a16="http://schemas.microsoft.com/office/drawing/2014/main" val="2297756177"/>
                    </a:ext>
                  </a:extLst>
                </a:gridCol>
                <a:gridCol w="2144889">
                  <a:extLst>
                    <a:ext uri="{9D8B030D-6E8A-4147-A177-3AD203B41FA5}">
                      <a16:colId xmlns:a16="http://schemas.microsoft.com/office/drawing/2014/main" val="1621572646"/>
                    </a:ext>
                  </a:extLst>
                </a:gridCol>
              </a:tblGrid>
              <a:tr h="370840">
                <a:tc>
                  <a:txBody>
                    <a:bodyPr/>
                    <a:lstStyle/>
                    <a:p>
                      <a:r>
                        <a:rPr lang="en-US" sz="1800" b="1" baseline="0" noProof="0" dirty="0">
                          <a:solidFill>
                            <a:schemeClr val="tx1"/>
                          </a:solidFill>
                        </a:rPr>
                        <a:t>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baseline="0" noProof="0" dirty="0">
                          <a:solidFill>
                            <a:schemeClr val="tx1"/>
                          </a:solidFill>
                        </a:rPr>
                        <a:t>Hierarchies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baseline="0" noProof="0" dirty="0">
                          <a:solidFill>
                            <a:schemeClr val="tx1"/>
                          </a:solidFill>
                        </a:rPr>
                        <a:t>Constraints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8508412"/>
                  </a:ext>
                </a:extLst>
              </a:tr>
              <a:tr h="370840">
                <a:tc>
                  <a:txBody>
                    <a:bodyPr/>
                    <a:lstStyle/>
                    <a:p>
                      <a:r>
                        <a:rPr lang="en-US" sz="400" baseline="0" noProof="0" dirty="0">
                          <a:solidFill>
                            <a:schemeClr val="tx1"/>
                          </a:solidFill>
                        </a:rPr>
                        <a:t>R B A C sub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No</a:t>
                      </a:r>
                      <a:endParaRPr lang="en-US" sz="1800" baseline="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No</a:t>
                      </a:r>
                      <a:endParaRPr lang="en-US" sz="1800" baseline="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1396034"/>
                  </a:ext>
                </a:extLst>
              </a:tr>
              <a:tr h="370840">
                <a:tc>
                  <a:txBody>
                    <a:bodyPr/>
                    <a:lstStyle/>
                    <a:p>
                      <a:r>
                        <a:rPr lang="en-US" sz="400" baseline="0" noProof="0" dirty="0">
                          <a:solidFill>
                            <a:schemeClr val="tx1"/>
                          </a:solidFill>
                        </a:rPr>
                        <a:t>R B A C sub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solidFill>
                            <a:schemeClr val="tx1"/>
                          </a:solidFill>
                        </a:rPr>
                        <a:t>Yes</a:t>
                      </a:r>
                      <a:endParaRPr lang="en-IN" sz="18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No</a:t>
                      </a:r>
                      <a:endParaRPr lang="en-US" sz="1800" baseline="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619609"/>
                  </a:ext>
                </a:extLst>
              </a:tr>
              <a:tr h="370840">
                <a:tc>
                  <a:txBody>
                    <a:bodyPr/>
                    <a:lstStyle/>
                    <a:p>
                      <a:r>
                        <a:rPr lang="en-US" sz="400" baseline="0" noProof="0" dirty="0">
                          <a:solidFill>
                            <a:schemeClr val="tx1"/>
                          </a:solidFill>
                        </a:rPr>
                        <a:t>R B A C sub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cap="none" baseline="0" noProof="0" dirty="0">
                          <a:solidFill>
                            <a:schemeClr val="tx1"/>
                          </a:solidFill>
                          <a:latin typeface="+mn-lt"/>
                          <a:ea typeface="+mn-ea"/>
                          <a:cs typeface="+mn-cs"/>
                          <a:sym typeface="Arial"/>
                        </a:rPr>
                        <a:t>No</a:t>
                      </a:r>
                      <a:endParaRPr lang="en-US" sz="1800" baseline="0"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solidFill>
                            <a:schemeClr val="tx1"/>
                          </a:solidFill>
                        </a:rPr>
                        <a:t>Yes</a:t>
                      </a:r>
                      <a:endParaRPr lang="en-IN" sz="18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480622"/>
                  </a:ext>
                </a:extLst>
              </a:tr>
              <a:tr h="370840">
                <a:tc>
                  <a:txBody>
                    <a:bodyPr/>
                    <a:lstStyle/>
                    <a:p>
                      <a:r>
                        <a:rPr lang="en-US" sz="400" baseline="0" noProof="0" dirty="0">
                          <a:solidFill>
                            <a:schemeClr val="tx1"/>
                          </a:solidFill>
                        </a:rPr>
                        <a:t>R B A C sub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solidFill>
                            <a:schemeClr val="tx1"/>
                          </a:solidFill>
                        </a:rPr>
                        <a:t>Yes</a:t>
                      </a:r>
                      <a:endParaRPr lang="en-IN" sz="18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solidFill>
                            <a:schemeClr val="tx1"/>
                          </a:solidFill>
                        </a:rPr>
                        <a:t>Yes</a:t>
                      </a:r>
                      <a:endParaRPr lang="en-IN" sz="18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835309"/>
                  </a:ext>
                </a:extLst>
              </a:tr>
            </a:tbl>
          </a:graphicData>
        </a:graphic>
      </p:graphicFrame>
      <p:graphicFrame>
        <p:nvGraphicFramePr>
          <p:cNvPr id="5" name="Object 4">
            <a:extLst>
              <a:ext uri="{FF2B5EF4-FFF2-40B4-BE49-F238E27FC236}">
                <a16:creationId xmlns:a16="http://schemas.microsoft.com/office/drawing/2014/main" id="{701E679A-E3AA-499A-8E60-5A41F208538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284074"/>
              </p:ext>
            </p:extLst>
          </p:nvPr>
        </p:nvGraphicFramePr>
        <p:xfrm>
          <a:off x="525463" y="2136775"/>
          <a:ext cx="749300" cy="304800"/>
        </p:xfrm>
        <a:graphic>
          <a:graphicData uri="http://schemas.openxmlformats.org/presentationml/2006/ole">
            <mc:AlternateContent xmlns:mc="http://schemas.openxmlformats.org/markup-compatibility/2006">
              <mc:Choice xmlns:v="urn:schemas-microsoft-com:vml" Requires="v">
                <p:oleObj name="Equation" r:id="rId3" imgW="749160" imgH="304560" progId="Equation.DSMT4">
                  <p:embed/>
                </p:oleObj>
              </mc:Choice>
              <mc:Fallback>
                <p:oleObj name="Equation" r:id="rId3" imgW="749160" imgH="304560" progId="Equation.DSMT4">
                  <p:embed/>
                  <p:pic>
                    <p:nvPicPr>
                      <p:cNvPr id="5" name="Object 4">
                        <a:extLst>
                          <a:ext uri="{FF2B5EF4-FFF2-40B4-BE49-F238E27FC236}">
                            <a16:creationId xmlns:a16="http://schemas.microsoft.com/office/drawing/2014/main" id="{701E679A-E3AA-499A-8E60-5A41F2085389}"/>
                          </a:ext>
                          <a:ext uri="{C183D7F6-B498-43B3-948B-1728B52AA6E4}">
                            <adec:decorative xmlns:adec="http://schemas.microsoft.com/office/drawing/2017/decorative" val="1"/>
                          </a:ext>
                        </a:extLst>
                      </p:cNvPr>
                      <p:cNvPicPr/>
                      <p:nvPr/>
                    </p:nvPicPr>
                    <p:blipFill>
                      <a:blip r:embed="rId4"/>
                      <a:stretch>
                        <a:fillRect/>
                      </a:stretch>
                    </p:blipFill>
                    <p:spPr>
                      <a:xfrm>
                        <a:off x="525463" y="2136775"/>
                        <a:ext cx="749300" cy="304800"/>
                      </a:xfrm>
                      <a:prstGeom prst="rect">
                        <a:avLst/>
                      </a:prstGeom>
                      <a:solidFill>
                        <a:schemeClr val="bg1"/>
                      </a:solidFill>
                    </p:spPr>
                  </p:pic>
                </p:oleObj>
              </mc:Fallback>
            </mc:AlternateContent>
          </a:graphicData>
        </a:graphic>
      </p:graphicFrame>
      <p:graphicFrame>
        <p:nvGraphicFramePr>
          <p:cNvPr id="6" name="Object 5">
            <a:extLst>
              <a:ext uri="{FF2B5EF4-FFF2-40B4-BE49-F238E27FC236}">
                <a16:creationId xmlns:a16="http://schemas.microsoft.com/office/drawing/2014/main" id="{43EFF434-32E6-4170-989E-35DD0A0FCC17}"/>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736644131"/>
              </p:ext>
            </p:extLst>
          </p:nvPr>
        </p:nvGraphicFramePr>
        <p:xfrm>
          <a:off x="519113" y="2517775"/>
          <a:ext cx="723900" cy="304800"/>
        </p:xfrm>
        <a:graphic>
          <a:graphicData uri="http://schemas.openxmlformats.org/presentationml/2006/ole">
            <mc:AlternateContent xmlns:mc="http://schemas.openxmlformats.org/markup-compatibility/2006">
              <mc:Choice xmlns:v="urn:schemas-microsoft-com:vml" Requires="v">
                <p:oleObj name="Equation" r:id="rId5" imgW="723600" imgH="304560" progId="Equation.DSMT4">
                  <p:embed/>
                </p:oleObj>
              </mc:Choice>
              <mc:Fallback>
                <p:oleObj name="Equation" r:id="rId5" imgW="723600" imgH="304560" progId="Equation.DSMT4">
                  <p:embed/>
                  <p:pic>
                    <p:nvPicPr>
                      <p:cNvPr id="6" name="Object 5">
                        <a:extLst>
                          <a:ext uri="{FF2B5EF4-FFF2-40B4-BE49-F238E27FC236}">
                            <a16:creationId xmlns:a16="http://schemas.microsoft.com/office/drawing/2014/main" id="{43EFF434-32E6-4170-989E-35DD0A0FCC17}"/>
                          </a:ext>
                          <a:ext uri="{C183D7F6-B498-43B3-948B-1728B52AA6E4}">
                            <adec:decorative xmlns:adec="http://schemas.microsoft.com/office/drawing/2017/decorative" val="1"/>
                          </a:ext>
                        </a:extLst>
                      </p:cNvPr>
                      <p:cNvPicPr/>
                      <p:nvPr/>
                    </p:nvPicPr>
                    <p:blipFill>
                      <a:blip r:embed="rId6"/>
                      <a:stretch>
                        <a:fillRect/>
                      </a:stretch>
                    </p:blipFill>
                    <p:spPr>
                      <a:xfrm>
                        <a:off x="519113" y="2517775"/>
                        <a:ext cx="723900" cy="304800"/>
                      </a:xfrm>
                      <a:prstGeom prst="rect">
                        <a:avLst/>
                      </a:prstGeom>
                      <a:solidFill>
                        <a:schemeClr val="bg1"/>
                      </a:solidFill>
                    </p:spPr>
                  </p:pic>
                </p:oleObj>
              </mc:Fallback>
            </mc:AlternateContent>
          </a:graphicData>
        </a:graphic>
      </p:graphicFrame>
      <p:graphicFrame>
        <p:nvGraphicFramePr>
          <p:cNvPr id="7" name="Object 6">
            <a:extLst>
              <a:ext uri="{FF2B5EF4-FFF2-40B4-BE49-F238E27FC236}">
                <a16:creationId xmlns:a16="http://schemas.microsoft.com/office/drawing/2014/main" id="{7A375BC6-AF0E-498E-AD60-C8FFE633877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258729393"/>
              </p:ext>
            </p:extLst>
          </p:nvPr>
        </p:nvGraphicFramePr>
        <p:xfrm>
          <a:off x="525463" y="2892425"/>
          <a:ext cx="749300" cy="304800"/>
        </p:xfrm>
        <a:graphic>
          <a:graphicData uri="http://schemas.openxmlformats.org/presentationml/2006/ole">
            <mc:AlternateContent xmlns:mc="http://schemas.openxmlformats.org/markup-compatibility/2006">
              <mc:Choice xmlns:v="urn:schemas-microsoft-com:vml" Requires="v">
                <p:oleObj name="Equation" r:id="rId7" imgW="749160" imgH="304560" progId="Equation.DSMT4">
                  <p:embed/>
                </p:oleObj>
              </mc:Choice>
              <mc:Fallback>
                <p:oleObj name="Equation" r:id="rId7" imgW="749160" imgH="304560" progId="Equation.DSMT4">
                  <p:embed/>
                  <p:pic>
                    <p:nvPicPr>
                      <p:cNvPr id="7" name="Object 6">
                        <a:extLst>
                          <a:ext uri="{FF2B5EF4-FFF2-40B4-BE49-F238E27FC236}">
                            <a16:creationId xmlns:a16="http://schemas.microsoft.com/office/drawing/2014/main" id="{7A375BC6-AF0E-498E-AD60-C8FFE633877E}"/>
                          </a:ext>
                          <a:ext uri="{C183D7F6-B498-43B3-948B-1728B52AA6E4}">
                            <adec:decorative xmlns:adec="http://schemas.microsoft.com/office/drawing/2017/decorative" val="1"/>
                          </a:ext>
                        </a:extLst>
                      </p:cNvPr>
                      <p:cNvPicPr/>
                      <p:nvPr/>
                    </p:nvPicPr>
                    <p:blipFill>
                      <a:blip r:embed="rId8"/>
                      <a:stretch>
                        <a:fillRect/>
                      </a:stretch>
                    </p:blipFill>
                    <p:spPr>
                      <a:xfrm>
                        <a:off x="525463" y="2892425"/>
                        <a:ext cx="749300" cy="304800"/>
                      </a:xfrm>
                      <a:prstGeom prst="rect">
                        <a:avLst/>
                      </a:prstGeom>
                      <a:solidFill>
                        <a:schemeClr val="bg1"/>
                      </a:solidFill>
                    </p:spPr>
                  </p:pic>
                </p:oleObj>
              </mc:Fallback>
            </mc:AlternateContent>
          </a:graphicData>
        </a:graphic>
      </p:graphicFrame>
      <p:graphicFrame>
        <p:nvGraphicFramePr>
          <p:cNvPr id="8" name="Object 7">
            <a:extLst>
              <a:ext uri="{FF2B5EF4-FFF2-40B4-BE49-F238E27FC236}">
                <a16:creationId xmlns:a16="http://schemas.microsoft.com/office/drawing/2014/main" id="{01924E28-C883-40D8-9B7A-E3445CA3BF3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052105343"/>
              </p:ext>
            </p:extLst>
          </p:nvPr>
        </p:nvGraphicFramePr>
        <p:xfrm>
          <a:off x="525463" y="3263900"/>
          <a:ext cx="749300" cy="304800"/>
        </p:xfrm>
        <a:graphic>
          <a:graphicData uri="http://schemas.openxmlformats.org/presentationml/2006/ole">
            <mc:AlternateContent xmlns:mc="http://schemas.openxmlformats.org/markup-compatibility/2006">
              <mc:Choice xmlns:v="urn:schemas-microsoft-com:vml" Requires="v">
                <p:oleObj name="Equation" r:id="rId9" imgW="749160" imgH="304560" progId="Equation.DSMT4">
                  <p:embed/>
                </p:oleObj>
              </mc:Choice>
              <mc:Fallback>
                <p:oleObj name="Equation" r:id="rId9" imgW="749160" imgH="304560" progId="Equation.DSMT4">
                  <p:embed/>
                  <p:pic>
                    <p:nvPicPr>
                      <p:cNvPr id="8" name="Object 7">
                        <a:extLst>
                          <a:ext uri="{FF2B5EF4-FFF2-40B4-BE49-F238E27FC236}">
                            <a16:creationId xmlns:a16="http://schemas.microsoft.com/office/drawing/2014/main" id="{01924E28-C883-40D8-9B7A-E3445CA3BF38}"/>
                          </a:ext>
                          <a:ext uri="{C183D7F6-B498-43B3-948B-1728B52AA6E4}">
                            <adec:decorative xmlns:adec="http://schemas.microsoft.com/office/drawing/2017/decorative" val="1"/>
                          </a:ext>
                        </a:extLst>
                      </p:cNvPr>
                      <p:cNvPicPr/>
                      <p:nvPr/>
                    </p:nvPicPr>
                    <p:blipFill>
                      <a:blip r:embed="rId10"/>
                      <a:stretch>
                        <a:fillRect/>
                      </a:stretch>
                    </p:blipFill>
                    <p:spPr>
                      <a:xfrm>
                        <a:off x="525463" y="3263900"/>
                        <a:ext cx="749300" cy="3048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736335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4024-4072-4CD2-925B-71B55B665FF3}"/>
              </a:ext>
            </a:extLst>
          </p:cNvPr>
          <p:cNvSpPr>
            <a:spLocks noGrp="1"/>
          </p:cNvSpPr>
          <p:nvPr>
            <p:ph type="title"/>
          </p:nvPr>
        </p:nvSpPr>
        <p:spPr/>
        <p:txBody>
          <a:bodyPr/>
          <a:lstStyle/>
          <a:p>
            <a:r>
              <a:rPr lang="en-US" sz="3200" dirty="0"/>
              <a:t>Figure 4.9 Example of Role Hierarchy</a:t>
            </a:r>
            <a:endParaRPr lang="en-IN" sz="3200" dirty="0"/>
          </a:p>
        </p:txBody>
      </p:sp>
      <p:pic>
        <p:nvPicPr>
          <p:cNvPr id="5" name="Content Placeholder 4" descr="A hierarchy chart. For long description in Notes pane, press F6.">
            <a:extLst>
              <a:ext uri="{FF2B5EF4-FFF2-40B4-BE49-F238E27FC236}">
                <a16:creationId xmlns:a16="http://schemas.microsoft.com/office/drawing/2014/main" id="{E7AC543C-9F91-4110-AF8D-E9750C60496E}"/>
              </a:ext>
            </a:extLst>
          </p:cNvPr>
          <p:cNvPicPr>
            <a:picLocks noGrp="1" noChangeAspect="1"/>
          </p:cNvPicPr>
          <p:nvPr>
            <p:ph sz="quarter" idx="13"/>
          </p:nvPr>
        </p:nvPicPr>
        <p:blipFill>
          <a:blip r:embed="rId3"/>
          <a:stretch>
            <a:fillRect/>
          </a:stretch>
        </p:blipFill>
        <p:spPr>
          <a:xfrm>
            <a:off x="1162078" y="1692500"/>
            <a:ext cx="6819845" cy="4314375"/>
          </a:xfrm>
        </p:spPr>
      </p:pic>
    </p:spTree>
    <p:extLst>
      <p:ext uri="{BB962C8B-B14F-4D97-AF65-F5344CB8AC3E}">
        <p14:creationId xmlns:p14="http://schemas.microsoft.com/office/powerpoint/2010/main" val="242666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DC73-4B72-4350-B6C4-770252B71781}"/>
              </a:ext>
            </a:extLst>
          </p:cNvPr>
          <p:cNvSpPr>
            <a:spLocks noGrp="1"/>
          </p:cNvSpPr>
          <p:nvPr>
            <p:ph type="title"/>
          </p:nvPr>
        </p:nvSpPr>
        <p:spPr/>
        <p:txBody>
          <a:bodyPr/>
          <a:lstStyle/>
          <a:p>
            <a:r>
              <a:rPr lang="en-US" dirty="0"/>
              <a:t>Constraints - RBAC</a:t>
            </a:r>
          </a:p>
        </p:txBody>
      </p:sp>
      <p:sp>
        <p:nvSpPr>
          <p:cNvPr id="3" name="Content Placeholder 2">
            <a:extLst>
              <a:ext uri="{FF2B5EF4-FFF2-40B4-BE49-F238E27FC236}">
                <a16:creationId xmlns:a16="http://schemas.microsoft.com/office/drawing/2014/main" id="{4522EAE6-508B-42D6-8947-BD087E43BAD5}"/>
              </a:ext>
            </a:extLst>
          </p:cNvPr>
          <p:cNvSpPr>
            <a:spLocks noGrp="1"/>
          </p:cNvSpPr>
          <p:nvPr>
            <p:ph sz="quarter" idx="13"/>
          </p:nvPr>
        </p:nvSpPr>
        <p:spPr>
          <a:xfrm>
            <a:off x="457199" y="1556327"/>
            <a:ext cx="8582025" cy="4701598"/>
          </a:xfrm>
        </p:spPr>
        <p:txBody>
          <a:bodyPr/>
          <a:lstStyle/>
          <a:p>
            <a:r>
              <a:rPr lang="en-US" sz="1800" dirty="0"/>
              <a:t>Provide a means of adapting R</a:t>
            </a:r>
            <a:r>
              <a:rPr lang="en-US" sz="100" dirty="0"/>
              <a:t> </a:t>
            </a:r>
            <a:r>
              <a:rPr lang="en-US" sz="1800" dirty="0"/>
              <a:t>B</a:t>
            </a:r>
            <a:r>
              <a:rPr lang="en-US" sz="100" dirty="0"/>
              <a:t> </a:t>
            </a:r>
            <a:r>
              <a:rPr lang="en-US" sz="1800" dirty="0"/>
              <a:t>A</a:t>
            </a:r>
            <a:r>
              <a:rPr lang="en-US" sz="100" dirty="0"/>
              <a:t> </a:t>
            </a:r>
            <a:r>
              <a:rPr lang="en-US" sz="1800" dirty="0"/>
              <a:t>C to the specifics of administrative and security policies of an organization</a:t>
            </a:r>
          </a:p>
          <a:p>
            <a:r>
              <a:rPr lang="en-US" sz="1800" dirty="0"/>
              <a:t>A defined relationship among roles or a condition related to roles</a:t>
            </a:r>
          </a:p>
          <a:p>
            <a:r>
              <a:rPr lang="en-US" sz="1800" dirty="0"/>
              <a:t>Types:</a:t>
            </a:r>
          </a:p>
          <a:p>
            <a:pPr lvl="1"/>
            <a:r>
              <a:rPr lang="en-US" sz="1800" dirty="0"/>
              <a:t>Mutually exclusive roles</a:t>
            </a:r>
          </a:p>
          <a:p>
            <a:pPr lvl="2"/>
            <a:r>
              <a:rPr lang="en-US" sz="1800" dirty="0"/>
              <a:t>A user can only be assigned to one role in the set (either during a session or statically)</a:t>
            </a:r>
          </a:p>
          <a:p>
            <a:pPr lvl="2"/>
            <a:r>
              <a:rPr lang="en-US" sz="1800" dirty="0"/>
              <a:t>Any permission (access right) can be granted to only one role in the set</a:t>
            </a:r>
          </a:p>
          <a:p>
            <a:pPr lvl="1"/>
            <a:r>
              <a:rPr lang="en-US" sz="1800" dirty="0"/>
              <a:t>Cardinality</a:t>
            </a:r>
          </a:p>
          <a:p>
            <a:pPr lvl="2"/>
            <a:r>
              <a:rPr lang="en-US" sz="1800" dirty="0"/>
              <a:t>Setting a maximum number with respect to roles</a:t>
            </a:r>
          </a:p>
          <a:p>
            <a:pPr lvl="1"/>
            <a:r>
              <a:rPr lang="en-US" sz="1800" dirty="0"/>
              <a:t>Prerequisite roles</a:t>
            </a:r>
          </a:p>
          <a:p>
            <a:pPr lvl="2"/>
            <a:r>
              <a:rPr lang="en-US" sz="1800" dirty="0"/>
              <a:t>Dictates that a user can only be assigned to a particular role if it is already assigned to some other specified role</a:t>
            </a:r>
          </a:p>
        </p:txBody>
      </p:sp>
    </p:spTree>
    <p:extLst>
      <p:ext uri="{BB962C8B-B14F-4D97-AF65-F5344CB8AC3E}">
        <p14:creationId xmlns:p14="http://schemas.microsoft.com/office/powerpoint/2010/main" val="1469836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6ECB-E774-4F8A-B36C-0FAE195ED35C}"/>
              </a:ext>
            </a:extLst>
          </p:cNvPr>
          <p:cNvSpPr>
            <a:spLocks noGrp="1"/>
          </p:cNvSpPr>
          <p:nvPr>
            <p:ph type="title"/>
          </p:nvPr>
        </p:nvSpPr>
        <p:spPr/>
        <p:txBody>
          <a:bodyPr/>
          <a:lstStyle/>
          <a:p>
            <a:r>
              <a:rPr lang="en-US" dirty="0"/>
              <a:t>Summary</a:t>
            </a:r>
            <a:endParaRPr lang="en-US" sz="2000" b="0" dirty="0"/>
          </a:p>
        </p:txBody>
      </p:sp>
      <p:sp>
        <p:nvSpPr>
          <p:cNvPr id="3" name="Content Placeholder 2">
            <a:extLst>
              <a:ext uri="{FF2B5EF4-FFF2-40B4-BE49-F238E27FC236}">
                <a16:creationId xmlns:a16="http://schemas.microsoft.com/office/drawing/2014/main" id="{8E50BFF6-D9BF-4481-A95A-DAE359C2354A}"/>
              </a:ext>
            </a:extLst>
          </p:cNvPr>
          <p:cNvSpPr>
            <a:spLocks noGrp="1"/>
          </p:cNvSpPr>
          <p:nvPr>
            <p:ph sz="quarter" idx="13"/>
          </p:nvPr>
        </p:nvSpPr>
        <p:spPr>
          <a:xfrm>
            <a:off x="457200" y="1556327"/>
            <a:ext cx="4572000" cy="4636656"/>
          </a:xfrm>
        </p:spPr>
        <p:txBody>
          <a:bodyPr/>
          <a:lstStyle/>
          <a:p>
            <a:r>
              <a:rPr lang="en-US" sz="2000" dirty="0"/>
              <a:t>Access control principles</a:t>
            </a:r>
          </a:p>
          <a:p>
            <a:pPr lvl="1"/>
            <a:r>
              <a:rPr lang="en-US" sz="2000" dirty="0"/>
              <a:t>Access control context</a:t>
            </a:r>
          </a:p>
          <a:p>
            <a:pPr lvl="1"/>
            <a:r>
              <a:rPr lang="en-US" sz="2000" dirty="0"/>
              <a:t>Access control policies</a:t>
            </a:r>
          </a:p>
          <a:p>
            <a:r>
              <a:rPr lang="en-US" sz="2000" dirty="0"/>
              <a:t>Subjects, objects, and access rights</a:t>
            </a:r>
          </a:p>
          <a:p>
            <a:r>
              <a:rPr lang="en-US" sz="2000" dirty="0"/>
              <a:t>Discretionary access control</a:t>
            </a:r>
          </a:p>
          <a:p>
            <a:pPr lvl="1"/>
            <a:r>
              <a:rPr lang="en-US" sz="2000" dirty="0"/>
              <a:t>Access control model</a:t>
            </a:r>
          </a:p>
          <a:p>
            <a:pPr lvl="1"/>
            <a:r>
              <a:rPr lang="en-US" sz="2000" dirty="0"/>
              <a:t>Protection domains</a:t>
            </a:r>
          </a:p>
          <a:p>
            <a:r>
              <a:rPr lang="en-US" sz="2000" dirty="0"/>
              <a:t>UNIX file access control</a:t>
            </a:r>
          </a:p>
          <a:p>
            <a:pPr lvl="1"/>
            <a:r>
              <a:rPr lang="en-US" sz="2000" dirty="0"/>
              <a:t>Traditional UNIX file access control</a:t>
            </a:r>
          </a:p>
          <a:p>
            <a:pPr lvl="1"/>
            <a:r>
              <a:rPr lang="en-US" sz="2000" dirty="0"/>
              <a:t>Access control lists in UNIX</a:t>
            </a:r>
          </a:p>
        </p:txBody>
      </p:sp>
      <p:sp>
        <p:nvSpPr>
          <p:cNvPr id="4" name="Content Placeholder 3">
            <a:extLst>
              <a:ext uri="{FF2B5EF4-FFF2-40B4-BE49-F238E27FC236}">
                <a16:creationId xmlns:a16="http://schemas.microsoft.com/office/drawing/2014/main" id="{83758372-CE32-4FA6-BDDB-7B0A1AD27A64}"/>
              </a:ext>
            </a:extLst>
          </p:cNvPr>
          <p:cNvSpPr>
            <a:spLocks noGrp="1"/>
          </p:cNvSpPr>
          <p:nvPr>
            <p:ph sz="quarter" idx="14"/>
          </p:nvPr>
        </p:nvSpPr>
        <p:spPr>
          <a:xfrm>
            <a:off x="5105399" y="1556326"/>
            <a:ext cx="3895725" cy="4719783"/>
          </a:xfrm>
        </p:spPr>
        <p:txBody>
          <a:bodyPr/>
          <a:lstStyle/>
          <a:p>
            <a:r>
              <a:rPr lang="en-US" sz="2000" dirty="0"/>
              <a:t>Role-based access control</a:t>
            </a:r>
          </a:p>
          <a:p>
            <a:pPr lvl="1"/>
            <a:r>
              <a:rPr lang="en-US" sz="2000" dirty="0"/>
              <a:t>R</a:t>
            </a:r>
            <a:r>
              <a:rPr lang="en-US" sz="100" dirty="0"/>
              <a:t> </a:t>
            </a:r>
            <a:r>
              <a:rPr lang="en-US" sz="2000" dirty="0"/>
              <a:t>B</a:t>
            </a:r>
            <a:r>
              <a:rPr lang="en-US" sz="100" dirty="0"/>
              <a:t> </a:t>
            </a:r>
            <a:r>
              <a:rPr lang="en-US" sz="2000" dirty="0"/>
              <a:t>A</a:t>
            </a:r>
            <a:r>
              <a:rPr lang="en-US" sz="100" dirty="0"/>
              <a:t> </a:t>
            </a:r>
            <a:r>
              <a:rPr lang="en-US" sz="2000" dirty="0"/>
              <a:t>C reference models</a:t>
            </a:r>
          </a:p>
        </p:txBody>
      </p:sp>
    </p:spTree>
    <p:extLst>
      <p:ext uri="{BB962C8B-B14F-4D97-AF65-F5344CB8AC3E}">
        <p14:creationId xmlns:p14="http://schemas.microsoft.com/office/powerpoint/2010/main" val="3157106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8C06-C138-4637-8BFB-2EC99E273295}"/>
              </a:ext>
            </a:extLst>
          </p:cNvPr>
          <p:cNvSpPr>
            <a:spLocks noGrp="1"/>
          </p:cNvSpPr>
          <p:nvPr>
            <p:ph type="title"/>
          </p:nvPr>
        </p:nvSpPr>
        <p:spPr>
          <a:xfrm>
            <a:off x="457199" y="215371"/>
            <a:ext cx="8570259" cy="1097279"/>
          </a:xfrm>
        </p:spPr>
        <p:txBody>
          <a:bodyPr/>
          <a:lstStyle/>
          <a:p>
            <a:r>
              <a:rPr lang="en-US" dirty="0"/>
              <a:t>Access Control Definitions </a:t>
            </a:r>
            <a:r>
              <a:rPr lang="en-US" sz="2000" b="0" dirty="0"/>
              <a:t>(2 of 2)</a:t>
            </a:r>
            <a:endParaRPr lang="en-IN" sz="2000" b="0" dirty="0"/>
          </a:p>
        </p:txBody>
      </p:sp>
      <p:sp>
        <p:nvSpPr>
          <p:cNvPr id="3" name="Content Placeholder 2">
            <a:extLst>
              <a:ext uri="{FF2B5EF4-FFF2-40B4-BE49-F238E27FC236}">
                <a16:creationId xmlns:a16="http://schemas.microsoft.com/office/drawing/2014/main" id="{03402491-3191-4920-A741-16A10A21D1AC}"/>
              </a:ext>
            </a:extLst>
          </p:cNvPr>
          <p:cNvSpPr>
            <a:spLocks noGrp="1"/>
          </p:cNvSpPr>
          <p:nvPr>
            <p:ph sz="quarter" idx="13"/>
          </p:nvPr>
        </p:nvSpPr>
        <p:spPr/>
        <p:txBody>
          <a:bodyPr/>
          <a:lstStyle/>
          <a:p>
            <a:pPr marL="432" indent="0">
              <a:buNone/>
            </a:pPr>
            <a:r>
              <a:rPr lang="en-US" dirty="0"/>
              <a:t>R</a:t>
            </a:r>
            <a:r>
              <a:rPr lang="en-US" sz="100" dirty="0"/>
              <a:t> </a:t>
            </a:r>
            <a:r>
              <a:rPr lang="en-US" dirty="0"/>
              <a:t>F</a:t>
            </a:r>
            <a:r>
              <a:rPr lang="en-US" sz="100" dirty="0"/>
              <a:t> </a:t>
            </a:r>
            <a:r>
              <a:rPr lang="en-US" dirty="0"/>
              <a:t>C 4949 defines access control as:</a:t>
            </a:r>
          </a:p>
          <a:p>
            <a:pPr marL="432" indent="0">
              <a:buNone/>
            </a:pPr>
            <a:r>
              <a:rPr lang="en-US" dirty="0"/>
              <a:t>“a process by which use of system resources is regulated according to a security policy and is permitted only by authorized entities (users, programs, processes, or other systems) according to that policy”</a:t>
            </a:r>
          </a:p>
        </p:txBody>
      </p:sp>
    </p:spTree>
    <p:extLst>
      <p:ext uri="{BB962C8B-B14F-4D97-AF65-F5344CB8AC3E}">
        <p14:creationId xmlns:p14="http://schemas.microsoft.com/office/powerpoint/2010/main" val="2014321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1AA21-4CF2-4AC1-81B5-FE1306A519BA}"/>
              </a:ext>
            </a:extLst>
          </p:cNvPr>
          <p:cNvSpPr>
            <a:spLocks noGrp="1"/>
          </p:cNvSpPr>
          <p:nvPr>
            <p:ph type="title"/>
          </p:nvPr>
        </p:nvSpPr>
        <p:spPr/>
        <p:txBody>
          <a:bodyPr/>
          <a:lstStyle/>
          <a:p>
            <a:r>
              <a:rPr lang="en-US" dirty="0"/>
              <a:t>Access Control Principles</a:t>
            </a:r>
          </a:p>
        </p:txBody>
      </p:sp>
      <p:sp>
        <p:nvSpPr>
          <p:cNvPr id="3" name="Content Placeholder 2">
            <a:extLst>
              <a:ext uri="{FF2B5EF4-FFF2-40B4-BE49-F238E27FC236}">
                <a16:creationId xmlns:a16="http://schemas.microsoft.com/office/drawing/2014/main" id="{B292EBB7-41C8-4D7B-AFCB-1425BF28F857}"/>
              </a:ext>
            </a:extLst>
          </p:cNvPr>
          <p:cNvSpPr>
            <a:spLocks noGrp="1"/>
          </p:cNvSpPr>
          <p:nvPr>
            <p:ph sz="quarter" idx="13"/>
          </p:nvPr>
        </p:nvSpPr>
        <p:spPr>
          <a:xfrm>
            <a:off x="457200" y="1556327"/>
            <a:ext cx="8229600" cy="1484585"/>
          </a:xfrm>
        </p:spPr>
        <p:txBody>
          <a:bodyPr/>
          <a:lstStyle/>
          <a:p>
            <a:r>
              <a:rPr lang="en-US" dirty="0"/>
              <a:t>In a broad sense, all of computer security is concerned with access control</a:t>
            </a:r>
          </a:p>
          <a:p>
            <a:r>
              <a:rPr lang="en-US" dirty="0"/>
              <a:t>R</a:t>
            </a:r>
            <a:r>
              <a:rPr lang="en-US" sz="100" dirty="0"/>
              <a:t> </a:t>
            </a:r>
            <a:r>
              <a:rPr lang="en-US" dirty="0"/>
              <a:t>F</a:t>
            </a:r>
            <a:r>
              <a:rPr lang="en-US" sz="100" dirty="0"/>
              <a:t> </a:t>
            </a:r>
            <a:r>
              <a:rPr lang="en-US" dirty="0"/>
              <a:t>C 4949 defines computer security as:</a:t>
            </a:r>
            <a:endParaRPr lang="en-IN" dirty="0"/>
          </a:p>
        </p:txBody>
      </p:sp>
      <p:sp>
        <p:nvSpPr>
          <p:cNvPr id="4" name="Content Placeholder 3">
            <a:extLst>
              <a:ext uri="{FF2B5EF4-FFF2-40B4-BE49-F238E27FC236}">
                <a16:creationId xmlns:a16="http://schemas.microsoft.com/office/drawing/2014/main" id="{16FD5974-7C5E-4990-97EC-B519223250A3}"/>
              </a:ext>
            </a:extLst>
          </p:cNvPr>
          <p:cNvSpPr>
            <a:spLocks noGrp="1"/>
          </p:cNvSpPr>
          <p:nvPr>
            <p:ph sz="quarter" idx="14"/>
          </p:nvPr>
        </p:nvSpPr>
        <p:spPr>
          <a:xfrm>
            <a:off x="457200" y="3284589"/>
            <a:ext cx="8346558" cy="2792361"/>
          </a:xfrm>
        </p:spPr>
        <p:txBody>
          <a:bodyPr/>
          <a:lstStyle/>
          <a:p>
            <a:pPr marL="432" indent="0">
              <a:buNone/>
            </a:pPr>
            <a:r>
              <a:rPr lang="en-US" dirty="0"/>
              <a:t>“measures that implement and assure security services in a computer system, particularly those that assure access control service”</a:t>
            </a:r>
            <a:endParaRPr lang="en-IN" dirty="0"/>
          </a:p>
        </p:txBody>
      </p:sp>
    </p:spTree>
    <p:extLst>
      <p:ext uri="{BB962C8B-B14F-4D97-AF65-F5344CB8AC3E}">
        <p14:creationId xmlns:p14="http://schemas.microsoft.com/office/powerpoint/2010/main" val="125489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502E-B2B1-4415-82AB-D7AEAEB48BAD}"/>
              </a:ext>
            </a:extLst>
          </p:cNvPr>
          <p:cNvSpPr>
            <a:spLocks noGrp="1"/>
          </p:cNvSpPr>
          <p:nvPr>
            <p:ph type="title"/>
          </p:nvPr>
        </p:nvSpPr>
        <p:spPr/>
        <p:txBody>
          <a:bodyPr/>
          <a:lstStyle/>
          <a:p>
            <a:r>
              <a:rPr lang="en-US" sz="3200" dirty="0"/>
              <a:t>Figure 4.1 Relationship Among Access Control and Other Security Functions</a:t>
            </a:r>
          </a:p>
        </p:txBody>
      </p:sp>
      <p:pic>
        <p:nvPicPr>
          <p:cNvPr id="6" name="Content Placeholder 5" descr="A diagram illustrates a broader context of access control. For long description in Notes pane, press F6.">
            <a:extLst>
              <a:ext uri="{FF2B5EF4-FFF2-40B4-BE49-F238E27FC236}">
                <a16:creationId xmlns:a16="http://schemas.microsoft.com/office/drawing/2014/main" id="{F6EB7544-0A14-48BF-9311-4D316EAF652D}"/>
              </a:ext>
            </a:extLst>
          </p:cNvPr>
          <p:cNvPicPr>
            <a:picLocks noGrp="1" noChangeAspect="1"/>
          </p:cNvPicPr>
          <p:nvPr>
            <p:ph sz="quarter" idx="13"/>
          </p:nvPr>
        </p:nvPicPr>
        <p:blipFill>
          <a:blip r:embed="rId3"/>
          <a:stretch>
            <a:fillRect/>
          </a:stretch>
        </p:blipFill>
        <p:spPr>
          <a:xfrm>
            <a:off x="1685137" y="1579521"/>
            <a:ext cx="5561072" cy="4223854"/>
          </a:xfrm>
        </p:spPr>
      </p:pic>
      <p:sp>
        <p:nvSpPr>
          <p:cNvPr id="4" name="Content Placeholder 3">
            <a:extLst>
              <a:ext uri="{FF2B5EF4-FFF2-40B4-BE49-F238E27FC236}">
                <a16:creationId xmlns:a16="http://schemas.microsoft.com/office/drawing/2014/main" id="{326422EC-3579-41FB-9ACF-719895C7E269}"/>
              </a:ext>
            </a:extLst>
          </p:cNvPr>
          <p:cNvSpPr>
            <a:spLocks noGrp="1"/>
          </p:cNvSpPr>
          <p:nvPr>
            <p:ph sz="quarter" idx="14"/>
          </p:nvPr>
        </p:nvSpPr>
        <p:spPr>
          <a:xfrm>
            <a:off x="457200" y="5930215"/>
            <a:ext cx="8229600" cy="357697"/>
          </a:xfrm>
        </p:spPr>
        <p:txBody>
          <a:bodyPr/>
          <a:lstStyle/>
          <a:p>
            <a:pPr marL="432" indent="0">
              <a:buNone/>
            </a:pPr>
            <a:r>
              <a:rPr lang="en-US" sz="1400" b="1" dirty="0"/>
              <a:t>Source: </a:t>
            </a:r>
            <a:r>
              <a:rPr lang="en-US" sz="1400" dirty="0"/>
              <a:t>Based on [S</a:t>
            </a:r>
            <a:r>
              <a:rPr lang="en-US" sz="100" dirty="0"/>
              <a:t> </a:t>
            </a:r>
            <a:r>
              <a:rPr lang="en-US" sz="1400" dirty="0"/>
              <a:t>A</a:t>
            </a:r>
            <a:r>
              <a:rPr lang="en-US" sz="100" dirty="0"/>
              <a:t> </a:t>
            </a:r>
            <a:r>
              <a:rPr lang="en-US" sz="1400" dirty="0"/>
              <a:t>N</a:t>
            </a:r>
            <a:r>
              <a:rPr lang="en-US" sz="100" dirty="0"/>
              <a:t> </a:t>
            </a:r>
            <a:r>
              <a:rPr lang="en-US" sz="1400" dirty="0"/>
              <a:t>D94].</a:t>
            </a:r>
          </a:p>
        </p:txBody>
      </p:sp>
    </p:spTree>
    <p:extLst>
      <p:ext uri="{BB962C8B-B14F-4D97-AF65-F5344CB8AC3E}">
        <p14:creationId xmlns:p14="http://schemas.microsoft.com/office/powerpoint/2010/main" val="234112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F34CA0-E4E4-4BBB-B9E4-F54F7324B19C}"/>
              </a:ext>
            </a:extLst>
          </p:cNvPr>
          <p:cNvSpPr>
            <a:spLocks noGrp="1"/>
          </p:cNvSpPr>
          <p:nvPr>
            <p:ph type="title"/>
          </p:nvPr>
        </p:nvSpPr>
        <p:spPr/>
        <p:txBody>
          <a:bodyPr/>
          <a:lstStyle/>
          <a:p>
            <a:r>
              <a:rPr lang="en-US" dirty="0"/>
              <a:t> Access Control Policies</a:t>
            </a:r>
          </a:p>
        </p:txBody>
      </p:sp>
      <p:sp>
        <p:nvSpPr>
          <p:cNvPr id="5" name="Content Placeholder 4">
            <a:extLst>
              <a:ext uri="{FF2B5EF4-FFF2-40B4-BE49-F238E27FC236}">
                <a16:creationId xmlns:a16="http://schemas.microsoft.com/office/drawing/2014/main" id="{C1EDC50F-8EF9-4D38-882F-1CB325D52738}"/>
              </a:ext>
            </a:extLst>
          </p:cNvPr>
          <p:cNvSpPr>
            <a:spLocks noGrp="1"/>
          </p:cNvSpPr>
          <p:nvPr>
            <p:ph sz="quarter" idx="13"/>
          </p:nvPr>
        </p:nvSpPr>
        <p:spPr>
          <a:xfrm>
            <a:off x="457199" y="1556326"/>
            <a:ext cx="4045527" cy="4684985"/>
          </a:xfrm>
        </p:spPr>
        <p:txBody>
          <a:bodyPr/>
          <a:lstStyle/>
          <a:p>
            <a:r>
              <a:rPr lang="en-US" sz="1800" dirty="0"/>
              <a:t>Discretionary access control (D</a:t>
            </a:r>
            <a:r>
              <a:rPr lang="en-US" sz="100" dirty="0"/>
              <a:t> </a:t>
            </a:r>
            <a:r>
              <a:rPr lang="en-US" sz="1800" dirty="0"/>
              <a:t>A</a:t>
            </a:r>
            <a:r>
              <a:rPr lang="en-US" sz="100" dirty="0"/>
              <a:t> </a:t>
            </a:r>
            <a:r>
              <a:rPr lang="en-US" sz="1800" dirty="0"/>
              <a:t>C)</a:t>
            </a:r>
          </a:p>
          <a:p>
            <a:pPr lvl="1"/>
            <a:r>
              <a:rPr lang="en-US" sz="1800" dirty="0"/>
              <a:t>Controls access based on the identity of the requestor and on access rules (authorizations) stating what requestors are (or are not) allowed to do</a:t>
            </a:r>
          </a:p>
          <a:p>
            <a:r>
              <a:rPr lang="en-US" sz="1800" dirty="0"/>
              <a:t>Mandatory access control (M</a:t>
            </a:r>
            <a:r>
              <a:rPr lang="en-US" sz="100" dirty="0"/>
              <a:t> </a:t>
            </a:r>
            <a:r>
              <a:rPr lang="en-US" sz="1800" dirty="0"/>
              <a:t>A</a:t>
            </a:r>
            <a:r>
              <a:rPr lang="en-US" sz="100" dirty="0"/>
              <a:t> </a:t>
            </a:r>
            <a:r>
              <a:rPr lang="en-US" sz="1800" dirty="0"/>
              <a:t>C)</a:t>
            </a:r>
          </a:p>
          <a:p>
            <a:pPr lvl="1"/>
            <a:r>
              <a:rPr lang="en-US" sz="1800" dirty="0"/>
              <a:t>Controls access based on comparing security labels with security clearances</a:t>
            </a:r>
          </a:p>
        </p:txBody>
      </p:sp>
      <p:sp>
        <p:nvSpPr>
          <p:cNvPr id="6" name="Content Placeholder 5">
            <a:extLst>
              <a:ext uri="{FF2B5EF4-FFF2-40B4-BE49-F238E27FC236}">
                <a16:creationId xmlns:a16="http://schemas.microsoft.com/office/drawing/2014/main" id="{B4721E04-056B-441A-9C38-A2DF4109ABEE}"/>
              </a:ext>
            </a:extLst>
          </p:cNvPr>
          <p:cNvSpPr>
            <a:spLocks noGrp="1"/>
          </p:cNvSpPr>
          <p:nvPr>
            <p:ph sz="quarter" idx="14"/>
          </p:nvPr>
        </p:nvSpPr>
        <p:spPr>
          <a:xfrm>
            <a:off x="4624251" y="1556328"/>
            <a:ext cx="4389121" cy="3957782"/>
          </a:xfrm>
        </p:spPr>
        <p:txBody>
          <a:bodyPr/>
          <a:lstStyle/>
          <a:p>
            <a:r>
              <a:rPr lang="en-US" sz="1800" dirty="0"/>
              <a:t>Role-based access control (R</a:t>
            </a:r>
            <a:r>
              <a:rPr lang="en-US" sz="100" dirty="0"/>
              <a:t> </a:t>
            </a:r>
            <a:r>
              <a:rPr lang="en-US" sz="1800" dirty="0"/>
              <a:t>B</a:t>
            </a:r>
            <a:r>
              <a:rPr lang="en-US" sz="100" dirty="0"/>
              <a:t> </a:t>
            </a:r>
            <a:r>
              <a:rPr lang="en-US" sz="1800" dirty="0"/>
              <a:t>A</a:t>
            </a:r>
            <a:r>
              <a:rPr lang="en-US" sz="100" dirty="0"/>
              <a:t> </a:t>
            </a:r>
            <a:r>
              <a:rPr lang="en-US" sz="1800" dirty="0"/>
              <a:t>C)</a:t>
            </a:r>
          </a:p>
          <a:p>
            <a:pPr lvl="1"/>
            <a:r>
              <a:rPr lang="en-US" sz="1800" dirty="0"/>
              <a:t>Controls access based on the roles that users have within the system and on rules stating what accesses are allowed to users in given roles</a:t>
            </a:r>
          </a:p>
          <a:p>
            <a:r>
              <a:rPr lang="en-US" sz="1800" dirty="0"/>
              <a:t>Attribute-based access control (A</a:t>
            </a:r>
            <a:r>
              <a:rPr lang="en-US" sz="100" dirty="0"/>
              <a:t> </a:t>
            </a:r>
            <a:r>
              <a:rPr lang="en-US" sz="1800" dirty="0"/>
              <a:t>B</a:t>
            </a:r>
            <a:r>
              <a:rPr lang="en-US" sz="100" dirty="0"/>
              <a:t> </a:t>
            </a:r>
            <a:r>
              <a:rPr lang="en-US" sz="1800" dirty="0"/>
              <a:t>A</a:t>
            </a:r>
            <a:r>
              <a:rPr lang="en-US" sz="100" dirty="0"/>
              <a:t> </a:t>
            </a:r>
            <a:r>
              <a:rPr lang="en-US" sz="1800" dirty="0"/>
              <a:t>C)</a:t>
            </a:r>
          </a:p>
          <a:p>
            <a:pPr lvl="1"/>
            <a:r>
              <a:rPr lang="en-US" sz="1800" dirty="0"/>
              <a:t>Controls access based on attributes of the user, the resource to be accessed, and current environmental conditions</a:t>
            </a:r>
          </a:p>
        </p:txBody>
      </p:sp>
    </p:spTree>
    <p:extLst>
      <p:ext uri="{BB962C8B-B14F-4D97-AF65-F5344CB8AC3E}">
        <p14:creationId xmlns:p14="http://schemas.microsoft.com/office/powerpoint/2010/main" val="2004738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12308F-852A-46C2-A3B9-2666429FFAAA}"/>
              </a:ext>
            </a:extLst>
          </p:cNvPr>
          <p:cNvSpPr>
            <a:spLocks noGrp="1"/>
          </p:cNvSpPr>
          <p:nvPr>
            <p:ph type="title"/>
          </p:nvPr>
        </p:nvSpPr>
        <p:spPr>
          <a:xfrm>
            <a:off x="457199" y="215371"/>
            <a:ext cx="8484781" cy="1097279"/>
          </a:xfrm>
        </p:spPr>
        <p:txBody>
          <a:bodyPr/>
          <a:lstStyle/>
          <a:p>
            <a:r>
              <a:rPr lang="en-US" dirty="0"/>
              <a:t>Subjects, Objects, and Access Rights</a:t>
            </a:r>
            <a:endParaRPr lang="en-IN" dirty="0"/>
          </a:p>
        </p:txBody>
      </p:sp>
      <p:sp>
        <p:nvSpPr>
          <p:cNvPr id="5" name="Content Placeholder 4">
            <a:extLst>
              <a:ext uri="{FF2B5EF4-FFF2-40B4-BE49-F238E27FC236}">
                <a16:creationId xmlns:a16="http://schemas.microsoft.com/office/drawing/2014/main" id="{5B168C6F-C8DC-4686-B76E-074F8EDD7C6A}"/>
              </a:ext>
            </a:extLst>
          </p:cNvPr>
          <p:cNvSpPr>
            <a:spLocks noGrp="1"/>
          </p:cNvSpPr>
          <p:nvPr>
            <p:ph sz="quarter" idx="13"/>
          </p:nvPr>
        </p:nvSpPr>
        <p:spPr>
          <a:xfrm>
            <a:off x="461030" y="1556326"/>
            <a:ext cx="2558617" cy="4520623"/>
          </a:xfrm>
        </p:spPr>
        <p:txBody>
          <a:bodyPr/>
          <a:lstStyle/>
          <a:p>
            <a:r>
              <a:rPr lang="en-US" sz="2000" dirty="0"/>
              <a:t>Subject</a:t>
            </a:r>
          </a:p>
          <a:p>
            <a:pPr lvl="1"/>
            <a:r>
              <a:rPr lang="en-US" sz="2000" dirty="0"/>
              <a:t>An entity capable of accessing objects</a:t>
            </a:r>
          </a:p>
          <a:p>
            <a:pPr lvl="1"/>
            <a:r>
              <a:rPr lang="en-US" sz="2000" dirty="0"/>
              <a:t>Three classes</a:t>
            </a:r>
          </a:p>
          <a:p>
            <a:pPr lvl="2"/>
            <a:r>
              <a:rPr lang="en-US" sz="2000" dirty="0"/>
              <a:t>Owner</a:t>
            </a:r>
          </a:p>
          <a:p>
            <a:pPr lvl="2"/>
            <a:r>
              <a:rPr lang="en-US" sz="2000" dirty="0"/>
              <a:t>Group</a:t>
            </a:r>
          </a:p>
          <a:p>
            <a:pPr lvl="2"/>
            <a:r>
              <a:rPr lang="en-US" sz="2000" dirty="0"/>
              <a:t>World</a:t>
            </a:r>
          </a:p>
        </p:txBody>
      </p:sp>
      <p:sp>
        <p:nvSpPr>
          <p:cNvPr id="6" name="Content Placeholder 5">
            <a:extLst>
              <a:ext uri="{FF2B5EF4-FFF2-40B4-BE49-F238E27FC236}">
                <a16:creationId xmlns:a16="http://schemas.microsoft.com/office/drawing/2014/main" id="{E542ECED-C562-425D-A591-83D654E75654}"/>
              </a:ext>
            </a:extLst>
          </p:cNvPr>
          <p:cNvSpPr>
            <a:spLocks noGrp="1"/>
          </p:cNvSpPr>
          <p:nvPr>
            <p:ph sz="quarter" idx="14"/>
          </p:nvPr>
        </p:nvSpPr>
        <p:spPr>
          <a:xfrm>
            <a:off x="3199489" y="1563574"/>
            <a:ext cx="2381693" cy="4526256"/>
          </a:xfrm>
        </p:spPr>
        <p:txBody>
          <a:bodyPr/>
          <a:lstStyle/>
          <a:p>
            <a:r>
              <a:rPr lang="en-US" sz="2000" dirty="0"/>
              <a:t>Object</a:t>
            </a:r>
          </a:p>
          <a:p>
            <a:pPr lvl="1"/>
            <a:r>
              <a:rPr lang="en-US" sz="2000" dirty="0"/>
              <a:t>A resource to which access is controlled</a:t>
            </a:r>
          </a:p>
          <a:p>
            <a:pPr lvl="1"/>
            <a:r>
              <a:rPr lang="en-US" sz="2000" dirty="0"/>
              <a:t>Entity used to contain and/or receive information</a:t>
            </a:r>
          </a:p>
        </p:txBody>
      </p:sp>
      <p:sp>
        <p:nvSpPr>
          <p:cNvPr id="7" name="Content Placeholder 6">
            <a:extLst>
              <a:ext uri="{FF2B5EF4-FFF2-40B4-BE49-F238E27FC236}">
                <a16:creationId xmlns:a16="http://schemas.microsoft.com/office/drawing/2014/main" id="{F4625D24-B0D5-45E7-85C3-837867374E1F}"/>
              </a:ext>
            </a:extLst>
          </p:cNvPr>
          <p:cNvSpPr>
            <a:spLocks noGrp="1"/>
          </p:cNvSpPr>
          <p:nvPr>
            <p:ph sz="quarter" idx="15"/>
          </p:nvPr>
        </p:nvSpPr>
        <p:spPr>
          <a:xfrm>
            <a:off x="5793833" y="1563574"/>
            <a:ext cx="2945219" cy="4526256"/>
          </a:xfrm>
        </p:spPr>
        <p:txBody>
          <a:bodyPr/>
          <a:lstStyle/>
          <a:p>
            <a:r>
              <a:rPr lang="en-US" sz="2000" dirty="0"/>
              <a:t>Access right</a:t>
            </a:r>
          </a:p>
          <a:p>
            <a:pPr lvl="1"/>
            <a:r>
              <a:rPr lang="en-US" sz="2000" dirty="0"/>
              <a:t>Describes the way in which a subject may access an object</a:t>
            </a:r>
          </a:p>
          <a:p>
            <a:pPr lvl="1"/>
            <a:r>
              <a:rPr lang="en-US" sz="2000" dirty="0"/>
              <a:t>Could include:</a:t>
            </a:r>
          </a:p>
          <a:p>
            <a:pPr lvl="2"/>
            <a:r>
              <a:rPr lang="en-US" sz="2000" dirty="0"/>
              <a:t>Read</a:t>
            </a:r>
          </a:p>
          <a:p>
            <a:pPr lvl="2"/>
            <a:r>
              <a:rPr lang="en-US" sz="2000" dirty="0"/>
              <a:t>Write</a:t>
            </a:r>
          </a:p>
          <a:p>
            <a:pPr lvl="2"/>
            <a:r>
              <a:rPr lang="en-US" sz="2000" dirty="0"/>
              <a:t>Execute</a:t>
            </a:r>
          </a:p>
          <a:p>
            <a:pPr lvl="2"/>
            <a:r>
              <a:rPr lang="en-US" sz="2000" dirty="0"/>
              <a:t>Delete</a:t>
            </a:r>
          </a:p>
          <a:p>
            <a:pPr lvl="2"/>
            <a:r>
              <a:rPr lang="en-US" sz="2000" dirty="0"/>
              <a:t>Create</a:t>
            </a:r>
          </a:p>
          <a:p>
            <a:pPr lvl="2"/>
            <a:r>
              <a:rPr lang="en-US" sz="2000" dirty="0"/>
              <a:t>Search</a:t>
            </a:r>
          </a:p>
        </p:txBody>
      </p:sp>
    </p:spTree>
    <p:extLst>
      <p:ext uri="{BB962C8B-B14F-4D97-AF65-F5344CB8AC3E}">
        <p14:creationId xmlns:p14="http://schemas.microsoft.com/office/powerpoint/2010/main" val="224682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C0F2-134F-44E8-B428-708CACFF206C}"/>
              </a:ext>
            </a:extLst>
          </p:cNvPr>
          <p:cNvSpPr>
            <a:spLocks noGrp="1"/>
          </p:cNvSpPr>
          <p:nvPr>
            <p:ph type="title"/>
          </p:nvPr>
        </p:nvSpPr>
        <p:spPr/>
        <p:txBody>
          <a:bodyPr/>
          <a:lstStyle/>
          <a:p>
            <a:r>
              <a:rPr lang="en-US" dirty="0"/>
              <a:t>Discretionary Access Control (D</a:t>
            </a:r>
            <a:r>
              <a:rPr lang="en-US" sz="100" dirty="0"/>
              <a:t> </a:t>
            </a:r>
            <a:r>
              <a:rPr lang="en-US" dirty="0"/>
              <a:t>A</a:t>
            </a:r>
            <a:r>
              <a:rPr lang="en-US" sz="100" dirty="0"/>
              <a:t> </a:t>
            </a:r>
            <a:r>
              <a:rPr lang="en-US" dirty="0"/>
              <a:t>C)</a:t>
            </a:r>
          </a:p>
        </p:txBody>
      </p:sp>
      <p:sp>
        <p:nvSpPr>
          <p:cNvPr id="3" name="Content Placeholder 2">
            <a:extLst>
              <a:ext uri="{FF2B5EF4-FFF2-40B4-BE49-F238E27FC236}">
                <a16:creationId xmlns:a16="http://schemas.microsoft.com/office/drawing/2014/main" id="{5AB2C316-F45B-458F-9E74-FCEA3C78C458}"/>
              </a:ext>
            </a:extLst>
          </p:cNvPr>
          <p:cNvSpPr>
            <a:spLocks noGrp="1"/>
          </p:cNvSpPr>
          <p:nvPr>
            <p:ph sz="quarter" idx="13"/>
          </p:nvPr>
        </p:nvSpPr>
        <p:spPr/>
        <p:txBody>
          <a:bodyPr/>
          <a:lstStyle/>
          <a:p>
            <a:r>
              <a:rPr lang="en-US" dirty="0"/>
              <a:t>Scheme in which an entity may be granted access rights that permit the entity, by its own violation, to enable another entity to access some resource</a:t>
            </a:r>
          </a:p>
          <a:p>
            <a:r>
              <a:rPr lang="en-US" dirty="0"/>
              <a:t>Often provided using an access matrix</a:t>
            </a:r>
          </a:p>
          <a:p>
            <a:pPr lvl="1"/>
            <a:r>
              <a:rPr lang="en-US" dirty="0"/>
              <a:t>One dimension consists of identified subjects that may attempt data access to the resources</a:t>
            </a:r>
          </a:p>
          <a:p>
            <a:pPr lvl="1"/>
            <a:r>
              <a:rPr lang="en-US" dirty="0"/>
              <a:t>The other dimension lists the objects that may be accessed</a:t>
            </a:r>
          </a:p>
          <a:p>
            <a:r>
              <a:rPr lang="en-US" dirty="0"/>
              <a:t>Each entry in the matrix indicates the access rights of a particular subject for a particular object</a:t>
            </a:r>
          </a:p>
        </p:txBody>
      </p:sp>
    </p:spTree>
    <p:extLst>
      <p:ext uri="{BB962C8B-B14F-4D97-AF65-F5344CB8AC3E}">
        <p14:creationId xmlns:p14="http://schemas.microsoft.com/office/powerpoint/2010/main" val="325385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0787-C2FD-4415-8659-D06B3EAED60C}"/>
              </a:ext>
            </a:extLst>
          </p:cNvPr>
          <p:cNvSpPr>
            <a:spLocks noGrp="1"/>
          </p:cNvSpPr>
          <p:nvPr>
            <p:ph type="title"/>
          </p:nvPr>
        </p:nvSpPr>
        <p:spPr/>
        <p:txBody>
          <a:bodyPr/>
          <a:lstStyle/>
          <a:p>
            <a:r>
              <a:rPr lang="en-US" sz="3200" dirty="0"/>
              <a:t>Figure 4.2 Example of Access Control Structures </a:t>
            </a:r>
            <a:r>
              <a:rPr lang="en-US" sz="2000" b="0" dirty="0"/>
              <a:t>(1 of 2)</a:t>
            </a:r>
            <a:endParaRPr lang="en-IN" sz="2000" b="0" dirty="0"/>
          </a:p>
        </p:txBody>
      </p:sp>
      <p:pic>
        <p:nvPicPr>
          <p:cNvPr id="5" name="Content Placeholder 4" descr="A table lists the access controls of different users. For long description in Notes pane, press F6.">
            <a:extLst>
              <a:ext uri="{FF2B5EF4-FFF2-40B4-BE49-F238E27FC236}">
                <a16:creationId xmlns:a16="http://schemas.microsoft.com/office/drawing/2014/main" id="{65F04360-542F-42FD-A6DA-91EC3F924748}"/>
              </a:ext>
            </a:extLst>
          </p:cNvPr>
          <p:cNvPicPr>
            <a:picLocks noGrp="1" noChangeAspect="1"/>
          </p:cNvPicPr>
          <p:nvPr>
            <p:ph sz="quarter" idx="13"/>
          </p:nvPr>
        </p:nvPicPr>
        <p:blipFill>
          <a:blip r:embed="rId3"/>
          <a:stretch>
            <a:fillRect/>
          </a:stretch>
        </p:blipFill>
        <p:spPr>
          <a:xfrm>
            <a:off x="994822" y="1896124"/>
            <a:ext cx="7154356" cy="3907126"/>
          </a:xfrm>
        </p:spPr>
      </p:pic>
    </p:spTree>
    <p:extLst>
      <p:ext uri="{BB962C8B-B14F-4D97-AF65-F5344CB8AC3E}">
        <p14:creationId xmlns:p14="http://schemas.microsoft.com/office/powerpoint/2010/main" val="239732863"/>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7c1bd8dc-4e40-424f-a15f-9ffcd522197f">
      <UserInfo>
        <DisplayName/>
        <AccountId xsi:nil="true"/>
        <AccountType/>
      </UserInfo>
    </SharedWithUsers>
    <MediaLengthInSeconds xmlns="6125ffc9-2c56-435e-8267-1393444907b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37D01-019E-43E2-8B42-3DDAC2AF905D}">
  <ds:schemaRefs>
    <ds:schemaRef ds:uri="http://schemas.microsoft.com/sharepoint/v3/contenttype/forms"/>
  </ds:schemaRefs>
</ds:datastoreItem>
</file>

<file path=customXml/itemProps2.xml><?xml version="1.0" encoding="utf-8"?>
<ds:datastoreItem xmlns:ds="http://schemas.openxmlformats.org/officeDocument/2006/customXml" ds:itemID="{794CF89D-5FAD-4433-AEF8-F7E525B9904E}">
  <ds:schemaRefs>
    <ds:schemaRef ds:uri="http://purl.org/dc/elements/1.1/"/>
    <ds:schemaRef ds:uri="http://purl.org/dc/terms/"/>
    <ds:schemaRef ds:uri="http://www.w3.org/XML/1998/namespace"/>
    <ds:schemaRef ds:uri="http://purl.org/dc/dcmitype/"/>
    <ds:schemaRef ds:uri="http://schemas.microsoft.com/office/2006/documentManagement/types"/>
    <ds:schemaRef ds:uri="7c1bd8dc-4e40-424f-a15f-9ffcd522197f"/>
    <ds:schemaRef ds:uri="6125ffc9-2c56-435e-8267-1393444907b2"/>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AF94FA9B-8CBE-47D9-A56F-3C8B24FE70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148460</TotalTime>
  <Words>10360</Words>
  <Application>Microsoft Macintosh PowerPoint</Application>
  <PresentationFormat>On-screen Show (4:3)</PresentationFormat>
  <Paragraphs>461</Paragraphs>
  <Slides>28</Slides>
  <Notes>28</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35" baseType="lpstr">
      <vt:lpstr>Noto Sans Symbols</vt:lpstr>
      <vt:lpstr>Arial</vt:lpstr>
      <vt:lpstr>Times New Roman</vt:lpstr>
      <vt:lpstr>Verdana</vt:lpstr>
      <vt:lpstr>USHE</vt:lpstr>
      <vt:lpstr>USHE_slide options</vt:lpstr>
      <vt:lpstr>Equation</vt:lpstr>
      <vt:lpstr>Computer Security: Principles and Practice</vt:lpstr>
      <vt:lpstr>Access Control Definitions (1 of 2)</vt:lpstr>
      <vt:lpstr>Access Control Definitions (2 of 2)</vt:lpstr>
      <vt:lpstr>Access Control Principles</vt:lpstr>
      <vt:lpstr>Figure 4.1 Relationship Among Access Control and Other Security Functions</vt:lpstr>
      <vt:lpstr> Access Control Policies</vt:lpstr>
      <vt:lpstr>Subjects, Objects, and Access Rights</vt:lpstr>
      <vt:lpstr>Discretionary Access Control (D A C)</vt:lpstr>
      <vt:lpstr>Figure 4.2 Example of Access Control Structures (1 of 2)</vt:lpstr>
      <vt:lpstr>Figure 4.2 Example of Access Control Structures (2 of 2)</vt:lpstr>
      <vt:lpstr>Table 4.2 Authorization Table for Files in Figure 4.2</vt:lpstr>
      <vt:lpstr>Figure 4.3 Extended Access Control Matrix</vt:lpstr>
      <vt:lpstr>Figure 4.4 An Organization of the Access Control Function</vt:lpstr>
      <vt:lpstr>Table 4.3 Access Control System Commands (1 of 2)</vt:lpstr>
      <vt:lpstr>Table 4.3 Access Control System Commands (2 of 2)</vt:lpstr>
      <vt:lpstr>UNIX File Access Control (1 of 3)</vt:lpstr>
      <vt:lpstr>UNIX File Access Control (2 of 3)</vt:lpstr>
      <vt:lpstr>UNIX File Access Control (3 of 3)</vt:lpstr>
      <vt:lpstr>Traditional UNIX File Access Control</vt:lpstr>
      <vt:lpstr>Figure 4.5 UNIX File Access Control</vt:lpstr>
      <vt:lpstr>Figure 4.6 Users, Roles, and Resources</vt:lpstr>
      <vt:lpstr>Figure 4.7 Access Control Matrix Representation of R B A C</vt:lpstr>
      <vt:lpstr>Figure 4.8 A Family of Role-Based Access Control Models</vt:lpstr>
      <vt:lpstr>Table 4.4 Scope R B A C Models</vt:lpstr>
      <vt:lpstr>Figure 4.9 Example of Role Hierarchy</vt:lpstr>
      <vt:lpstr>Constraints - RBAC</vt:lpstr>
      <vt:lpstr>Summary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Engineering and Computer Science</dc:subject>
  <dc:creator>Stallings/Brown</dc:creator>
  <cp:keywords>Computer Security</cp:keywords>
  <dc:description>Long description alt-text is inserted in the notes pane; Alt text for images/math equations within table cells have been placed behind the object intentionally to provide a better screen reader user experience.</dc:description>
  <cp:lastModifiedBy>Abdullah O Alshalan</cp:lastModifiedBy>
  <cp:revision>969</cp:revision>
  <dcterms:modified xsi:type="dcterms:W3CDTF">2024-10-27T22:20:37Z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y fmtid="{D5CDD505-2E9C-101B-9397-08002B2CF9AE}" pid="3" name="Order">
    <vt:r8>6373200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